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3" r:id="rId4"/>
    <p:sldMasterId id="2147484175" r:id="rId5"/>
  </p:sldMasterIdLst>
  <p:notesMasterIdLst>
    <p:notesMasterId r:id="rId23"/>
  </p:notesMasterIdLst>
  <p:handoutMasterIdLst>
    <p:handoutMasterId r:id="rId24"/>
  </p:handoutMasterIdLst>
  <p:sldIdLst>
    <p:sldId id="556" r:id="rId6"/>
    <p:sldId id="275" r:id="rId7"/>
    <p:sldId id="576" r:id="rId8"/>
    <p:sldId id="1422" r:id="rId9"/>
    <p:sldId id="1423" r:id="rId10"/>
    <p:sldId id="1424" r:id="rId11"/>
    <p:sldId id="1406" r:id="rId12"/>
    <p:sldId id="1295" r:id="rId13"/>
    <p:sldId id="1303" r:id="rId14"/>
    <p:sldId id="1304" r:id="rId15"/>
    <p:sldId id="1305" r:id="rId16"/>
    <p:sldId id="1306" r:id="rId17"/>
    <p:sldId id="1307" r:id="rId18"/>
    <p:sldId id="1308" r:id="rId19"/>
    <p:sldId id="1407" r:id="rId20"/>
    <p:sldId id="1403" r:id="rId21"/>
    <p:sldId id="1297" r:id="rId22"/>
  </p:sldIdLst>
  <p:sldSz cx="12192000" cy="6858000"/>
  <p:notesSz cx="7099300"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13.xml"/><Relationship Id="rId3" Type="http://schemas.openxmlformats.org/officeDocument/2006/relationships/slide" Target="slides/slide8.xml"/><Relationship Id="rId7" Type="http://schemas.openxmlformats.org/officeDocument/2006/relationships/slide" Target="slides/slide12.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11.xml"/><Relationship Id="rId5" Type="http://schemas.openxmlformats.org/officeDocument/2006/relationships/slide" Target="slides/slide10.xml"/><Relationship Id="rId4" Type="http://schemas.openxmlformats.org/officeDocument/2006/relationships/slide" Target="slides/slide9.xml"/><Relationship Id="rId9"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a:defRPr/>
            </a:pPr>
            <a:fld id="{1FC14DE6-ED1D-4A09-89DC-AC03E4800BE7}" type="slidenum">
              <a:rPr lang="zh-TW" altLang="en-US">
                <a:solidFill>
                  <a:srgbClr val="000000"/>
                </a:solidFill>
                <a:latin typeface="Calibri"/>
                <a:ea typeface="新細明體" panose="02020500000000000000" pitchFamily="18" charset="-120"/>
              </a:rPr>
              <a:pPr>
                <a:defRPr/>
              </a:pPr>
              <a:t>13</a:t>
            </a:fld>
            <a:endParaRPr lang="en-US" altLang="zh-TW">
              <a:solidFill>
                <a:srgbClr val="000000"/>
              </a:solidFill>
              <a:latin typeface="Calibri"/>
              <a:ea typeface="新細明體" panose="02020500000000000000" pitchFamily="18" charset="-120"/>
            </a:endParaRPr>
          </a:p>
        </p:txBody>
      </p:sp>
    </p:spTree>
    <p:extLst>
      <p:ext uri="{BB962C8B-B14F-4D97-AF65-F5344CB8AC3E}">
        <p14:creationId xmlns:p14="http://schemas.microsoft.com/office/powerpoint/2010/main" val="3750518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a:defRPr/>
            </a:pPr>
            <a:fld id="{1FC14DE6-ED1D-4A09-89DC-AC03E4800BE7}" type="slidenum">
              <a:rPr lang="zh-TW" altLang="en-US">
                <a:solidFill>
                  <a:srgbClr val="000000"/>
                </a:solidFill>
                <a:latin typeface="Calibri"/>
                <a:ea typeface="新細明體" panose="02020500000000000000" pitchFamily="18" charset="-120"/>
              </a:rPr>
              <a:pPr>
                <a:defRPr/>
              </a:pPr>
              <a:t>14</a:t>
            </a:fld>
            <a:endParaRPr lang="en-US" altLang="zh-TW">
              <a:solidFill>
                <a:srgbClr val="000000"/>
              </a:solidFill>
              <a:latin typeface="Calibri"/>
              <a:ea typeface="新細明體" panose="02020500000000000000" pitchFamily="18" charset="-120"/>
            </a:endParaRPr>
          </a:p>
        </p:txBody>
      </p:sp>
    </p:spTree>
    <p:extLst>
      <p:ext uri="{BB962C8B-B14F-4D97-AF65-F5344CB8AC3E}">
        <p14:creationId xmlns:p14="http://schemas.microsoft.com/office/powerpoint/2010/main" val="23744707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5895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576577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619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336424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1FC14DE6-ED1D-4A09-89DC-AC03E4800BE7}" type="slidenum">
              <a:rPr lang="zh-TW" altLang="en-US" smtClean="0"/>
              <a:pPr/>
              <a:t>7</a:t>
            </a:fld>
            <a:endParaRPr lang="en-US" altLang="zh-TW"/>
          </a:p>
        </p:txBody>
      </p:sp>
    </p:spTree>
    <p:extLst>
      <p:ext uri="{BB962C8B-B14F-4D97-AF65-F5344CB8AC3E}">
        <p14:creationId xmlns:p14="http://schemas.microsoft.com/office/powerpoint/2010/main" val="2280840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a:defRPr/>
            </a:pPr>
            <a:fld id="{1FC14DE6-ED1D-4A09-89DC-AC03E4800BE7}" type="slidenum">
              <a:rPr lang="zh-TW" altLang="en-US">
                <a:solidFill>
                  <a:srgbClr val="000000"/>
                </a:solidFill>
                <a:latin typeface="Calibri"/>
                <a:ea typeface="新細明體" panose="02020500000000000000" pitchFamily="18" charset="-120"/>
              </a:rPr>
              <a:pPr>
                <a:defRPr/>
              </a:pPr>
              <a:t>9</a:t>
            </a:fld>
            <a:endParaRPr lang="en-US" altLang="zh-TW">
              <a:solidFill>
                <a:srgbClr val="000000"/>
              </a:solidFill>
              <a:latin typeface="Calibri"/>
              <a:ea typeface="新細明體" panose="02020500000000000000" pitchFamily="18" charset="-120"/>
            </a:endParaRPr>
          </a:p>
        </p:txBody>
      </p:sp>
    </p:spTree>
    <p:extLst>
      <p:ext uri="{BB962C8B-B14F-4D97-AF65-F5344CB8AC3E}">
        <p14:creationId xmlns:p14="http://schemas.microsoft.com/office/powerpoint/2010/main" val="641197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a:defRPr/>
            </a:pPr>
            <a:fld id="{1FC14DE6-ED1D-4A09-89DC-AC03E4800BE7}" type="slidenum">
              <a:rPr lang="zh-TW" altLang="en-US">
                <a:solidFill>
                  <a:srgbClr val="000000"/>
                </a:solidFill>
                <a:latin typeface="Calibri"/>
                <a:ea typeface="新細明體" panose="02020500000000000000" pitchFamily="18" charset="-120"/>
              </a:rPr>
              <a:pPr>
                <a:defRPr/>
              </a:pPr>
              <a:t>10</a:t>
            </a:fld>
            <a:endParaRPr lang="en-US" altLang="zh-TW">
              <a:solidFill>
                <a:srgbClr val="000000"/>
              </a:solidFill>
              <a:latin typeface="Calibri"/>
              <a:ea typeface="新細明體" panose="02020500000000000000" pitchFamily="18" charset="-120"/>
            </a:endParaRPr>
          </a:p>
        </p:txBody>
      </p:sp>
    </p:spTree>
    <p:extLst>
      <p:ext uri="{BB962C8B-B14F-4D97-AF65-F5344CB8AC3E}">
        <p14:creationId xmlns:p14="http://schemas.microsoft.com/office/powerpoint/2010/main" val="2660945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a:defRPr/>
            </a:pPr>
            <a:fld id="{1FC14DE6-ED1D-4A09-89DC-AC03E4800BE7}" type="slidenum">
              <a:rPr lang="zh-TW" altLang="en-US">
                <a:solidFill>
                  <a:srgbClr val="000000"/>
                </a:solidFill>
                <a:latin typeface="Calibri"/>
                <a:ea typeface="新細明體" panose="02020500000000000000" pitchFamily="18" charset="-120"/>
              </a:rPr>
              <a:pPr>
                <a:defRPr/>
              </a:pPr>
              <a:t>11</a:t>
            </a:fld>
            <a:endParaRPr lang="en-US" altLang="zh-TW">
              <a:solidFill>
                <a:srgbClr val="000000"/>
              </a:solidFill>
              <a:latin typeface="Calibri"/>
              <a:ea typeface="新細明體" panose="02020500000000000000" pitchFamily="18" charset="-120"/>
            </a:endParaRPr>
          </a:p>
        </p:txBody>
      </p:sp>
    </p:spTree>
    <p:extLst>
      <p:ext uri="{BB962C8B-B14F-4D97-AF65-F5344CB8AC3E}">
        <p14:creationId xmlns:p14="http://schemas.microsoft.com/office/powerpoint/2010/main" val="2186543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a:defRPr/>
            </a:pPr>
            <a:fld id="{1FC14DE6-ED1D-4A09-89DC-AC03E4800BE7}" type="slidenum">
              <a:rPr lang="zh-TW" altLang="en-US">
                <a:solidFill>
                  <a:srgbClr val="000000"/>
                </a:solidFill>
                <a:latin typeface="Calibri"/>
                <a:ea typeface="新細明體" panose="02020500000000000000" pitchFamily="18" charset="-120"/>
              </a:rPr>
              <a:pPr>
                <a:defRPr/>
              </a:pPr>
              <a:t>12</a:t>
            </a:fld>
            <a:endParaRPr lang="en-US" altLang="zh-TW">
              <a:solidFill>
                <a:srgbClr val="000000"/>
              </a:solidFill>
              <a:latin typeface="Calibri"/>
              <a:ea typeface="新細明體" panose="02020500000000000000" pitchFamily="18" charset="-120"/>
            </a:endParaRPr>
          </a:p>
        </p:txBody>
      </p:sp>
    </p:spTree>
    <p:extLst>
      <p:ext uri="{BB962C8B-B14F-4D97-AF65-F5344CB8AC3E}">
        <p14:creationId xmlns:p14="http://schemas.microsoft.com/office/powerpoint/2010/main" val="3155251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1F8FDE0-AEE7-2E0F-842B-5F43BDADDC58}"/>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157389DA-CF46-DD63-26D9-D0F05AA1DB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B6956CD4-555B-CB50-8B00-875F858AFC12}"/>
              </a:ext>
            </a:extLst>
          </p:cNvPr>
          <p:cNvSpPr>
            <a:spLocks noGrp="1"/>
          </p:cNvSpPr>
          <p:nvPr>
            <p:ph type="dt" sz="half" idx="10"/>
          </p:nvPr>
        </p:nvSpPr>
        <p:spPr/>
        <p:txBody>
          <a:bodyPr/>
          <a:lstStyle/>
          <a:p>
            <a:fld id="{1F9EEFCE-33AA-4FC6-AD0F-B4D2ADB6D7FA}" type="datetimeFigureOut">
              <a:rPr lang="zh-TW" altLang="en-US" smtClean="0"/>
              <a:t>04/13/2026</a:t>
            </a:fld>
            <a:endParaRPr lang="zh-TW" altLang="en-US"/>
          </a:p>
        </p:txBody>
      </p:sp>
      <p:sp>
        <p:nvSpPr>
          <p:cNvPr id="5" name="頁尾版面配置區 4">
            <a:extLst>
              <a:ext uri="{FF2B5EF4-FFF2-40B4-BE49-F238E27FC236}">
                <a16:creationId xmlns:a16="http://schemas.microsoft.com/office/drawing/2014/main" id="{C5638673-6C7A-F385-8814-6F1C7A1EE7B4}"/>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26E2C36-BB23-951F-9249-2311E3071AA6}"/>
              </a:ext>
            </a:extLst>
          </p:cNvPr>
          <p:cNvSpPr>
            <a:spLocks noGrp="1"/>
          </p:cNvSpPr>
          <p:nvPr>
            <p:ph type="sldNum" sz="quarter" idx="12"/>
          </p:nvPr>
        </p:nvSpPr>
        <p:spPr/>
        <p:txBody>
          <a:bodyPr/>
          <a:lstStyle/>
          <a:p>
            <a:fld id="{6863AA12-1787-4D6E-99CA-17D9D70BCDB3}" type="slidenum">
              <a:rPr lang="zh-TW" altLang="en-US" smtClean="0"/>
              <a:t>‹#›</a:t>
            </a:fld>
            <a:endParaRPr lang="zh-TW" altLang="en-US"/>
          </a:p>
        </p:txBody>
      </p:sp>
      <p:sp>
        <p:nvSpPr>
          <p:cNvPr id="7" name="Rectangle 6">
            <a:extLst>
              <a:ext uri="{FF2B5EF4-FFF2-40B4-BE49-F238E27FC236}">
                <a16:creationId xmlns:a16="http://schemas.microsoft.com/office/drawing/2014/main" id="{E1D1D23A-1615-664E-99D0-5D77194B8CE1}"/>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 name="Straight Connector 9">
            <a:extLst>
              <a:ext uri="{FF2B5EF4-FFF2-40B4-BE49-F238E27FC236}">
                <a16:creationId xmlns:a16="http://schemas.microsoft.com/office/drawing/2014/main" id="{93D5CC2D-2956-7F8D-22FE-73AEDBB49485}"/>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50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0D7569D-587C-C33E-41FE-451CDC4AE1F9}"/>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951237E3-F508-ECD7-33F2-0CD7C578287C}"/>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56631A3-3C32-B2CB-ACAC-224C68D79FDE}"/>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6400387-4182-6D70-2D40-B07F432BE0A9}"/>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FFEF90CF-D3E7-B627-9D1F-7499402A61A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1116428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3F50EE34-39C4-2877-F346-CC2567ED191C}"/>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D344F7D3-6EC7-AC45-C716-3B5FA33B599A}"/>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011B19D-AED1-BFF2-F1A7-68FDC646C8BF}"/>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33A53A50-DDAA-913C-E9B6-84F8B53B448A}"/>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8F4FDD4-941C-19DA-7FA6-E266BD633A7D}"/>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86913300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118782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699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728484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2666628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2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340184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6CA1C70-774C-C0F9-AAC1-66BFE6AF689A}"/>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049A878E-DF9E-B299-2DB3-2533629AC2B1}"/>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1E57F52-6F6A-44F0-D4E7-119089DF9E0B}"/>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F6CA04C-BF0D-D64F-0CC9-565692F33743}"/>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114C20C7-A162-D156-3A70-AD3AB17BFB81}"/>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42876517-8E52-BE2B-22AE-CAA4C7D6E58B}"/>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B872317E-25A5-540D-6CB2-2EF7EC5766B6}"/>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Tree>
    <p:extLst>
      <p:ext uri="{BB962C8B-B14F-4D97-AF65-F5344CB8AC3E}">
        <p14:creationId xmlns:p14="http://schemas.microsoft.com/office/powerpoint/2010/main" val="3615735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2598336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27340799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3348244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2288396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088076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39393439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4269871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p>
        </p:txBody>
      </p:sp>
      <p:sp>
        <p:nvSpPr>
          <p:cNvPr id="5" name="Footer Placeholder 4"/>
          <p:cNvSpPr>
            <a:spLocks noGrp="1"/>
          </p:cNvSpPr>
          <p:nvPr>
            <p:ph type="ftr" sz="quarter" idx="11"/>
          </p:nvPr>
        </p:nvSpPr>
        <p:spPr/>
        <p:txBody>
          <a:bodyPr/>
          <a:lstStyle/>
          <a:p>
            <a:r>
              <a:rPr lang="en-US" altLang="zh-TW"/>
              <a:t>TONG HSING CONFIDENTIAL</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148628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A51C30C-E066-8EC8-2908-5724AB1975EB}"/>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0459B5A6-D27C-0A46-BFDE-8E89DB0484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01D932D9-4F4E-A312-62E8-D81D765528A0}"/>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D995E22F-D006-EECC-6479-22E7E37FBE84}"/>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75028EB-B919-B76E-817F-ADC9688D6279}"/>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9011599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0A8C1B-1ADC-DE3C-BBF6-01DF9F8E94B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CFE1B4A0-C899-44F6-5F2F-9E49BA2128FE}"/>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AFBCDAD6-6D4C-AF6A-562C-287F31B7561E}"/>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CF28D7BF-A6A6-0BE9-791B-FF45178C6774}"/>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B203296C-7FBB-CDAD-18B4-F3200AD41D6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5702817-8B7B-34C9-690F-7DF03C3C9C72}"/>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20312023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7BCA538-C8D3-9490-FC4E-AB48639E94D1}"/>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719D802D-A264-82E7-912A-535A13848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A2E3B52A-812F-96FB-EE5E-93DBE587FD9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49369EE9-7D21-FAA3-3D3B-344937184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39920E6B-4A46-DEA1-4E6E-A79FB8E46E7C}"/>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DFF23E22-9B32-348C-5DE7-68E8F07E9E95}"/>
              </a:ext>
            </a:extLst>
          </p:cNvPr>
          <p:cNvSpPr>
            <a:spLocks noGrp="1"/>
          </p:cNvSpPr>
          <p:nvPr>
            <p:ph type="dt" sz="half" idx="10"/>
          </p:nvPr>
        </p:nvSpPr>
        <p:spPr/>
        <p:txBody>
          <a:bodyPr/>
          <a:lstStyle/>
          <a:p>
            <a:r>
              <a:rPr lang="en-US" altLang="zh-TW"/>
              <a:t>©2022 Tong Hsing</a:t>
            </a:r>
            <a:endParaRPr lang="en-US" altLang="zh-TW" dirty="0"/>
          </a:p>
        </p:txBody>
      </p:sp>
      <p:sp>
        <p:nvSpPr>
          <p:cNvPr id="8" name="頁尾版面配置區 7">
            <a:extLst>
              <a:ext uri="{FF2B5EF4-FFF2-40B4-BE49-F238E27FC236}">
                <a16:creationId xmlns:a16="http://schemas.microsoft.com/office/drawing/2014/main" id="{51179E78-6A97-06C0-9D98-4A4A97E58FB4}"/>
              </a:ext>
            </a:extLst>
          </p:cNvPr>
          <p:cNvSpPr>
            <a:spLocks noGrp="1"/>
          </p:cNvSpPr>
          <p:nvPr>
            <p:ph type="ftr" sz="quarter" idx="11"/>
          </p:nvPr>
        </p:nvSpPr>
        <p:spPr/>
        <p:txBody>
          <a:bodyPr/>
          <a:lstStyle/>
          <a:p>
            <a:r>
              <a:rPr lang="en-US" altLang="zh-TW"/>
              <a:t>Tong hsing property</a:t>
            </a:r>
            <a:endParaRPr lang="en-US" altLang="zh-TW" dirty="0"/>
          </a:p>
        </p:txBody>
      </p:sp>
      <p:sp>
        <p:nvSpPr>
          <p:cNvPr id="9" name="投影片編號版面配置區 8">
            <a:extLst>
              <a:ext uri="{FF2B5EF4-FFF2-40B4-BE49-F238E27FC236}">
                <a16:creationId xmlns:a16="http://schemas.microsoft.com/office/drawing/2014/main" id="{3791D5F5-15C4-9186-B85A-0C357EFA541B}"/>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8350220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5B2BDB4-5D79-052B-3071-38B172870E3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1960E2E9-3E40-BD1C-FFAB-CD422E113693}"/>
              </a:ext>
            </a:extLst>
          </p:cNvPr>
          <p:cNvSpPr>
            <a:spLocks noGrp="1"/>
          </p:cNvSpPr>
          <p:nvPr>
            <p:ph type="dt" sz="half" idx="10"/>
          </p:nvPr>
        </p:nvSpPr>
        <p:spPr/>
        <p:txBody>
          <a:body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374A6887-D1BF-1557-217F-41E9B05D0082}"/>
              </a:ext>
            </a:extLst>
          </p:cNvPr>
          <p:cNvSpPr>
            <a:spLocks noGrp="1"/>
          </p:cNvSpPr>
          <p:nvPr>
            <p:ph type="ftr" sz="quarter" idx="11"/>
          </p:nvPr>
        </p:nvSpPr>
        <p:spPr/>
        <p:txBody>
          <a:body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14009594-10D6-EBDB-6050-805D9295C5EE}"/>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0315123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011BDCF2-FC2A-05AF-ED8D-B77BD9DAC6EF}"/>
              </a:ext>
            </a:extLst>
          </p:cNvPr>
          <p:cNvSpPr>
            <a:spLocks noGrp="1"/>
          </p:cNvSpPr>
          <p:nvPr>
            <p:ph type="dt" sz="half" idx="10"/>
          </p:nvPr>
        </p:nvSpPr>
        <p:spPr/>
        <p:txBody>
          <a:body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904712FE-7E92-9988-0CA4-564A75C04849}"/>
              </a:ext>
            </a:extLst>
          </p:cNvPr>
          <p:cNvSpPr>
            <a:spLocks noGrp="1"/>
          </p:cNvSpPr>
          <p:nvPr>
            <p:ph type="ftr" sz="quarter" idx="11"/>
          </p:nvPr>
        </p:nvSpPr>
        <p:spPr/>
        <p:txBody>
          <a:body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886C3C1C-7101-3FA9-9F5A-49D9694B7F3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4263539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A7FCD5-572C-6183-B98C-C10FA9E381B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B6652C05-409F-CF5D-0053-F419609E0A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9F8BD622-801D-32D1-BB3A-6E13C8D6D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B69ECB90-8C8C-FC31-F4EA-D5FB80E166A5}"/>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604C6C1B-EA98-4C92-683E-897382C11EC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BC7731FA-19FA-2FCE-268F-D521E099FFF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22390755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EC6C4D-5B47-D6F1-4038-38A9D3E7D9A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54A53E53-EAF4-196C-5710-4523F28B9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7DD64932-9466-EE36-3FE5-D73D7BE70C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D4C128B2-F929-747B-BB27-4B6F6AB5AF37}"/>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3201CBD6-A5A3-DB3E-E951-8F1700F54D96}"/>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77F183B-A4BD-8125-67BA-709936F85D4C}"/>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04015901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10" Type="http://schemas.openxmlformats.org/officeDocument/2006/relationships/image" Target="../media/image3.jpg"/><Relationship Id="rId4" Type="http://schemas.openxmlformats.org/officeDocument/2006/relationships/slideLayout" Target="../slideLayouts/slideLayout2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9BFFBFB3-FA81-5DB3-CEC7-0C215CB108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5825925B-D401-CE49-913C-861D5F733F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8B5A4C9-EE9D-A4ED-4A4B-E0E9723B6D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118ADA93-64FE-0428-9684-706B9926FC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3A02CE9D-0E16-11C3-0190-6FA5771551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altLang="zh-TW"/>
              <a:t>P</a:t>
            </a:r>
            <a:fld id="{02F5EDF9-E018-422D-89A0-3D0B9D287D10}" type="slidenum">
              <a:rPr lang="zh-TW" altLang="en-US" smtClean="0"/>
              <a:pPr/>
              <a:t>‹#›</a:t>
            </a:fld>
            <a:endParaRPr lang="en-US" altLang="zh-TW" dirty="0"/>
          </a:p>
        </p:txBody>
      </p:sp>
      <p:sp>
        <p:nvSpPr>
          <p:cNvPr id="7" name="日期版面配置區 9">
            <a:extLst>
              <a:ext uri="{FF2B5EF4-FFF2-40B4-BE49-F238E27FC236}">
                <a16:creationId xmlns:a16="http://schemas.microsoft.com/office/drawing/2014/main" id="{0186FD96-7EF0-E2FD-BBF6-F3D5354C5653}"/>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AE0BDA57-C1AD-CF1A-16D9-084A5B5E787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pic>
        <p:nvPicPr>
          <p:cNvPr id="9" name="圖片 8">
            <a:extLst>
              <a:ext uri="{FF2B5EF4-FFF2-40B4-BE49-F238E27FC236}">
                <a16:creationId xmlns:a16="http://schemas.microsoft.com/office/drawing/2014/main" id="{D7496D79-48BE-DB87-F536-23CEE7E7C262}"/>
              </a:ext>
            </a:extLst>
          </p:cNvPr>
          <p:cNvPicPr>
            <a:picLocks noChangeAspect="1"/>
          </p:cNvPicPr>
          <p:nvPr userDrawn="1"/>
        </p:nvPicPr>
        <p:blipFill>
          <a:blip r:embed="rId21"/>
          <a:stretch>
            <a:fillRect/>
          </a:stretch>
        </p:blipFill>
        <p:spPr>
          <a:xfrm>
            <a:off x="11361413" y="203086"/>
            <a:ext cx="698488" cy="584040"/>
          </a:xfrm>
          <a:prstGeom prst="rect">
            <a:avLst/>
          </a:prstGeom>
        </p:spPr>
      </p:pic>
      <p:sp>
        <p:nvSpPr>
          <p:cNvPr id="10" name="文字方塊 9">
            <a:extLst>
              <a:ext uri="{FF2B5EF4-FFF2-40B4-BE49-F238E27FC236}">
                <a16:creationId xmlns:a16="http://schemas.microsoft.com/office/drawing/2014/main" id="{D2D7CCAC-F2BD-2A05-8A07-4AC4F68BC5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41A154E0-3620-C7FA-CB2A-CFBB798F88B1}"/>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021003937"/>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 id="2147484115" r:id="rId12"/>
    <p:sldLayoutId id="2147483772" r:id="rId13"/>
    <p:sldLayoutId id="2147483773" r:id="rId14"/>
    <p:sldLayoutId id="2147483774" r:id="rId15"/>
    <p:sldLayoutId id="2147483836" r:id="rId16"/>
    <p:sldLayoutId id="2147483698" r:id="rId17"/>
    <p:sldLayoutId id="2147483699" r:id="rId18"/>
    <p:sldLayoutId id="2147483700"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10" name="文字方塊 9">
            <a:extLst>
              <a:ext uri="{FF2B5EF4-FFF2-40B4-BE49-F238E27FC236}">
                <a16:creationId xmlns:a16="http://schemas.microsoft.com/office/drawing/2014/main" id="{2EFA18B1-8660-A630-428A-7098F1F866F3}"/>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94B9A1FA-E88B-1423-8FF2-A9D4E56EA077}"/>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736447630"/>
      </p:ext>
    </p:extLst>
  </p:cSld>
  <p:clrMap bg1="lt1" tx1="dk1" bg2="lt2" tx2="dk2" accent1="accent1" accent2="accent2" accent3="accent3" accent4="accent4" accent5="accent5" accent6="accent6" hlink="hlink" folHlink="folHlink"/>
  <p:sldLayoutIdLst>
    <p:sldLayoutId id="2147484176" r:id="rId1"/>
    <p:sldLayoutId id="2147484177" r:id="rId2"/>
    <p:sldLayoutId id="2147484178" r:id="rId3"/>
    <p:sldLayoutId id="2147484179" r:id="rId4"/>
    <p:sldLayoutId id="2147484180" r:id="rId5"/>
    <p:sldLayoutId id="2147484181" r:id="rId6"/>
    <p:sldLayoutId id="2147484182" r:id="rId7"/>
    <p:sldLayoutId id="2147484183" r:id="rId8"/>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12.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35177" y="2055547"/>
            <a:ext cx="8702938" cy="3439403"/>
          </a:xfrm>
          <a:prstGeom prst="rect">
            <a:avLst/>
          </a:prstGeom>
          <a:noFill/>
          <a:ln w="9525">
            <a:noFill/>
            <a:miter lim="800000"/>
            <a:headEnd/>
            <a:tailEnd/>
          </a:ln>
          <a:effectLst/>
        </p:spPr>
        <p:txBody>
          <a:bodyPr wrap="square">
            <a:spAutoFit/>
          </a:bodyPr>
          <a:lstStyle/>
          <a:p>
            <a:pPr algn="l">
              <a:spcBef>
                <a:spcPct val="25000"/>
              </a:spcBef>
            </a:pPr>
            <a:r>
              <a:rPr lang="en-US" altLang="zh-TW" sz="4500" spc="-50" dirty="0">
                <a:solidFill>
                  <a:srgbClr val="003F7C"/>
                </a:solidFill>
                <a:ea typeface="+mj-ea"/>
                <a:cs typeface="+mj-cs"/>
              </a:rPr>
              <a:t>TONG HSING ELECTRONIC IND., LTD.</a:t>
            </a:r>
          </a:p>
          <a:p>
            <a:pPr algn="l">
              <a:spcBef>
                <a:spcPct val="25000"/>
              </a:spcBef>
            </a:pP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ea typeface="新細明體" pitchFamily="18" charset="-120"/>
              </a:rPr>
              <a:t>First Quarter 2026</a:t>
            </a:r>
          </a:p>
          <a:p>
            <a:pPr algn="l">
              <a:spcBef>
                <a:spcPct val="25000"/>
              </a:spcBef>
            </a:pPr>
            <a:r>
              <a:rPr lang="en-US" altLang="zh-TW" sz="2800" dirty="0">
                <a:solidFill>
                  <a:srgbClr val="003F7C"/>
                </a:solidFill>
                <a:ea typeface="新細明體" pitchFamily="18" charset="-120"/>
              </a:rPr>
              <a:t>Earnings Result</a:t>
            </a:r>
            <a:r>
              <a:rPr lang="en-US" altLang="zh-TW" dirty="0">
                <a:solidFill>
                  <a:srgbClr val="003F7C"/>
                </a:solidFill>
                <a:ea typeface="新細明體" pitchFamily="18" charset="-120"/>
              </a:rPr>
              <a:t> </a:t>
            </a:r>
          </a:p>
          <a:p>
            <a:pPr algn="l">
              <a:spcBef>
                <a:spcPct val="25000"/>
              </a:spcBef>
            </a:pPr>
            <a:r>
              <a:rPr lang="en-US" altLang="zh-TW" dirty="0">
                <a:solidFill>
                  <a:srgbClr val="003F7C"/>
                </a:solidFill>
                <a:ea typeface="新細明體" pitchFamily="18" charset="-120"/>
              </a:rPr>
              <a:t>Apr 14</a:t>
            </a:r>
            <a:r>
              <a:rPr lang="en-US" altLang="zh-TW" baseline="30000" dirty="0">
                <a:solidFill>
                  <a:srgbClr val="003F7C"/>
                </a:solidFill>
                <a:ea typeface="新細明體" pitchFamily="18" charset="-120"/>
              </a:rPr>
              <a:t>th</a:t>
            </a:r>
            <a:r>
              <a:rPr lang="en-US" altLang="zh-TW" dirty="0">
                <a:solidFill>
                  <a:srgbClr val="003F7C"/>
                </a:solidFill>
                <a:ea typeface="新細明體" pitchFamily="18" charset="-120"/>
              </a:rPr>
              <a:t>, 2026 </a:t>
            </a:r>
            <a:endParaRPr lang="zh-TW" altLang="en-US" dirty="0">
              <a:solidFill>
                <a:srgbClr val="003F7C"/>
              </a:solidFill>
              <a:ea typeface="新細明體" pitchFamily="18" charset="-120"/>
            </a:endParaRP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
        <p:nvSpPr>
          <p:cNvPr id="5" name="日期版面配置區 14">
            <a:extLst>
              <a:ext uri="{FF2B5EF4-FFF2-40B4-BE49-F238E27FC236}">
                <a16:creationId xmlns:a16="http://schemas.microsoft.com/office/drawing/2014/main" id="{6ACC71CC-A07C-1EB9-2EB4-A63A35C37F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825934" y="85928"/>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Quarterly Revenue</a:t>
            </a: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552168"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日期版面配置區 14">
            <a:extLst>
              <a:ext uri="{FF2B5EF4-FFF2-40B4-BE49-F238E27FC236}">
                <a16:creationId xmlns:a16="http://schemas.microsoft.com/office/drawing/2014/main" id="{8CF48FC6-5D6A-E52D-D6B1-55AE03F5477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7" name="圖片 6">
            <a:extLst>
              <a:ext uri="{FF2B5EF4-FFF2-40B4-BE49-F238E27FC236}">
                <a16:creationId xmlns:a16="http://schemas.microsoft.com/office/drawing/2014/main" id="{3D3F1F0C-026C-F05A-DFF0-5A20A54BFCF2}"/>
              </a:ext>
            </a:extLst>
          </p:cNvPr>
          <p:cNvPicPr>
            <a:picLocks noChangeAspect="1"/>
          </p:cNvPicPr>
          <p:nvPr/>
        </p:nvPicPr>
        <p:blipFill>
          <a:blip r:embed="rId3"/>
          <a:stretch>
            <a:fillRect/>
          </a:stretch>
        </p:blipFill>
        <p:spPr>
          <a:xfrm>
            <a:off x="387627" y="929210"/>
            <a:ext cx="11701156" cy="5431833"/>
          </a:xfrm>
          <a:prstGeom prst="rect">
            <a:avLst/>
          </a:prstGeom>
        </p:spPr>
      </p:pic>
    </p:spTree>
    <p:extLst>
      <p:ext uri="{BB962C8B-B14F-4D97-AF65-F5344CB8AC3E}">
        <p14:creationId xmlns:p14="http://schemas.microsoft.com/office/powerpoint/2010/main" val="997981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552168" y="59561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87CE70BD-4ABB-FC0A-DD64-7A30CE886A2E}"/>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RF Module Quarterly Revenue Trend </a:t>
            </a:r>
          </a:p>
        </p:txBody>
      </p:sp>
      <p:sp>
        <p:nvSpPr>
          <p:cNvPr id="3" name="日期版面配置區 14">
            <a:extLst>
              <a:ext uri="{FF2B5EF4-FFF2-40B4-BE49-F238E27FC236}">
                <a16:creationId xmlns:a16="http://schemas.microsoft.com/office/drawing/2014/main" id="{CD0ED1E9-D649-C5F6-6856-4BE20C36374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7" name="圖片 6">
            <a:extLst>
              <a:ext uri="{FF2B5EF4-FFF2-40B4-BE49-F238E27FC236}">
                <a16:creationId xmlns:a16="http://schemas.microsoft.com/office/drawing/2014/main" id="{1C63DA83-637F-3EC3-F63E-59355F1D5822}"/>
              </a:ext>
            </a:extLst>
          </p:cNvPr>
          <p:cNvPicPr>
            <a:picLocks noChangeAspect="1"/>
          </p:cNvPicPr>
          <p:nvPr/>
        </p:nvPicPr>
        <p:blipFill>
          <a:blip r:embed="rId3"/>
          <a:stretch>
            <a:fillRect/>
          </a:stretch>
        </p:blipFill>
        <p:spPr>
          <a:xfrm>
            <a:off x="0" y="839759"/>
            <a:ext cx="11950291" cy="5645426"/>
          </a:xfrm>
          <a:prstGeom prst="rect">
            <a:avLst/>
          </a:prstGeom>
        </p:spPr>
      </p:pic>
    </p:spTree>
    <p:extLst>
      <p:ext uri="{BB962C8B-B14F-4D97-AF65-F5344CB8AC3E}">
        <p14:creationId xmlns:p14="http://schemas.microsoft.com/office/powerpoint/2010/main" val="253704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1516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38F9736B-2CC2-D2CA-CA66-8E351678B308}"/>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Hybrid Module Quarterly Revenue Trend</a:t>
            </a:r>
          </a:p>
        </p:txBody>
      </p:sp>
      <p:sp>
        <p:nvSpPr>
          <p:cNvPr id="5" name="日期版面配置區 14">
            <a:extLst>
              <a:ext uri="{FF2B5EF4-FFF2-40B4-BE49-F238E27FC236}">
                <a16:creationId xmlns:a16="http://schemas.microsoft.com/office/drawing/2014/main" id="{30F9E2EE-1A69-D68F-0771-12D5B8D20E5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7" name="圖片 6">
            <a:extLst>
              <a:ext uri="{FF2B5EF4-FFF2-40B4-BE49-F238E27FC236}">
                <a16:creationId xmlns:a16="http://schemas.microsoft.com/office/drawing/2014/main" id="{95404889-6C0A-E4A2-0E7F-E7DEEF31F07D}"/>
              </a:ext>
            </a:extLst>
          </p:cNvPr>
          <p:cNvPicPr>
            <a:picLocks noChangeAspect="1"/>
          </p:cNvPicPr>
          <p:nvPr/>
        </p:nvPicPr>
        <p:blipFill>
          <a:blip r:embed="rId3"/>
          <a:stretch>
            <a:fillRect/>
          </a:stretch>
        </p:blipFill>
        <p:spPr>
          <a:xfrm>
            <a:off x="-69574" y="1050674"/>
            <a:ext cx="12158357" cy="5350126"/>
          </a:xfrm>
          <a:prstGeom prst="rect">
            <a:avLst/>
          </a:prstGeom>
        </p:spPr>
      </p:pic>
    </p:spTree>
    <p:extLst>
      <p:ext uri="{BB962C8B-B14F-4D97-AF65-F5344CB8AC3E}">
        <p14:creationId xmlns:p14="http://schemas.microsoft.com/office/powerpoint/2010/main" val="104787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Ceramic Substrate Quarterly Revenue Trend</a:t>
            </a:r>
          </a:p>
        </p:txBody>
      </p:sp>
      <p:sp>
        <p:nvSpPr>
          <p:cNvPr id="3" name="日期版面配置區 14">
            <a:extLst>
              <a:ext uri="{FF2B5EF4-FFF2-40B4-BE49-F238E27FC236}">
                <a16:creationId xmlns:a16="http://schemas.microsoft.com/office/drawing/2014/main" id="{FBA9EB13-FFBC-FBE0-8DD8-E9BA2E8D96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7" name="圖片 6">
            <a:extLst>
              <a:ext uri="{FF2B5EF4-FFF2-40B4-BE49-F238E27FC236}">
                <a16:creationId xmlns:a16="http://schemas.microsoft.com/office/drawing/2014/main" id="{66984F66-77B1-A03A-6EA3-F9D50BF4558C}"/>
              </a:ext>
            </a:extLst>
          </p:cNvPr>
          <p:cNvPicPr>
            <a:picLocks noChangeAspect="1"/>
          </p:cNvPicPr>
          <p:nvPr/>
        </p:nvPicPr>
        <p:blipFill>
          <a:blip r:embed="rId3"/>
          <a:stretch>
            <a:fillRect/>
          </a:stretch>
        </p:blipFill>
        <p:spPr>
          <a:xfrm>
            <a:off x="0" y="1072356"/>
            <a:ext cx="12053508" cy="5412829"/>
          </a:xfrm>
          <a:prstGeom prst="rect">
            <a:avLst/>
          </a:prstGeom>
        </p:spPr>
      </p:pic>
    </p:spTree>
    <p:extLst>
      <p:ext uri="{BB962C8B-B14F-4D97-AF65-F5344CB8AC3E}">
        <p14:creationId xmlns:p14="http://schemas.microsoft.com/office/powerpoint/2010/main" val="1263743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Image Product Quarterly Revenue Trend</a:t>
            </a:r>
          </a:p>
        </p:txBody>
      </p:sp>
      <p:sp>
        <p:nvSpPr>
          <p:cNvPr id="5" name="日期版面配置區 14">
            <a:extLst>
              <a:ext uri="{FF2B5EF4-FFF2-40B4-BE49-F238E27FC236}">
                <a16:creationId xmlns:a16="http://schemas.microsoft.com/office/drawing/2014/main" id="{4A018FB7-5F68-0B05-2283-E9AFC773AF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7" name="圖片 6">
            <a:extLst>
              <a:ext uri="{FF2B5EF4-FFF2-40B4-BE49-F238E27FC236}">
                <a16:creationId xmlns:a16="http://schemas.microsoft.com/office/drawing/2014/main" id="{5609120A-8817-AA2B-CDC8-AE8E61F5E407}"/>
              </a:ext>
            </a:extLst>
          </p:cNvPr>
          <p:cNvPicPr>
            <a:picLocks noChangeAspect="1"/>
          </p:cNvPicPr>
          <p:nvPr/>
        </p:nvPicPr>
        <p:blipFill>
          <a:blip r:embed="rId3"/>
          <a:stretch>
            <a:fillRect/>
          </a:stretch>
        </p:blipFill>
        <p:spPr>
          <a:xfrm>
            <a:off x="138491" y="1072357"/>
            <a:ext cx="11950291" cy="5308566"/>
          </a:xfrm>
          <a:prstGeom prst="rect">
            <a:avLst/>
          </a:prstGeom>
        </p:spPr>
      </p:pic>
    </p:spTree>
    <p:extLst>
      <p:ext uri="{BB962C8B-B14F-4D97-AF65-F5344CB8AC3E}">
        <p14:creationId xmlns:p14="http://schemas.microsoft.com/office/powerpoint/2010/main" val="2369837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1776541D-3DCF-34F8-A1BF-88292A7C155E}"/>
              </a:ext>
            </a:extLst>
          </p:cNvPr>
          <p:cNvPicPr>
            <a:picLocks noChangeAspect="1"/>
          </p:cNvPicPr>
          <p:nvPr/>
        </p:nvPicPr>
        <p:blipFill>
          <a:blip r:embed="rId3"/>
          <a:stretch>
            <a:fillRect/>
          </a:stretch>
        </p:blipFill>
        <p:spPr>
          <a:xfrm>
            <a:off x="3011557" y="877063"/>
            <a:ext cx="6554718" cy="5501363"/>
          </a:xfrm>
          <a:prstGeom prst="rect">
            <a:avLst/>
          </a:prstGeom>
        </p:spPr>
      </p:pic>
      <p:sp>
        <p:nvSpPr>
          <p:cNvPr id="135173" name="Text Box 5"/>
          <p:cNvSpPr txBox="1">
            <a:spLocks noChangeArrowheads="1"/>
          </p:cNvSpPr>
          <p:nvPr/>
        </p:nvSpPr>
        <p:spPr bwMode="auto">
          <a:xfrm>
            <a:off x="2339975" y="186819"/>
            <a:ext cx="7226300" cy="584775"/>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Revenue by Applications</a:t>
            </a: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5" name="投影片編號版面配置區 4">
            <a:extLst>
              <a:ext uri="{FF2B5EF4-FFF2-40B4-BE49-F238E27FC236}">
                <a16:creationId xmlns:a16="http://schemas.microsoft.com/office/drawing/2014/main" id="{2AC614FD-480E-8D08-97F0-B1C2E21D24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文字方塊 7">
            <a:extLst>
              <a:ext uri="{FF2B5EF4-FFF2-40B4-BE49-F238E27FC236}">
                <a16:creationId xmlns:a16="http://schemas.microsoft.com/office/drawing/2014/main" id="{DF881D50-075C-27D9-4A35-96537175F423}"/>
              </a:ext>
            </a:extLst>
          </p:cNvPr>
          <p:cNvSpPr txBox="1"/>
          <p:nvPr/>
        </p:nvSpPr>
        <p:spPr>
          <a:xfrm>
            <a:off x="5223289" y="877063"/>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Sales %</a:t>
            </a:r>
            <a:endParaRPr kumimoji="0" lang="zh-TW" altLang="en-US"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endParaRPr>
          </a:p>
        </p:txBody>
      </p:sp>
      <p:sp>
        <p:nvSpPr>
          <p:cNvPr id="7" name="頁尾版面配置區 15">
            <a:extLst>
              <a:ext uri="{FF2B5EF4-FFF2-40B4-BE49-F238E27FC236}">
                <a16:creationId xmlns:a16="http://schemas.microsoft.com/office/drawing/2014/main" id="{0CB871B9-326E-3631-F0B7-7F15C4C368E3}"/>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BF790568-F46D-4AE2-1657-CCCBEC2CB20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400359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339975" y="186819"/>
            <a:ext cx="7226300" cy="1323439"/>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Outlook</a:t>
            </a: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a:xfrm>
            <a:off x="10758024" y="6485185"/>
            <a:ext cx="1312025"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日期版面配置區 14">
            <a:extLst>
              <a:ext uri="{FF2B5EF4-FFF2-40B4-BE49-F238E27FC236}">
                <a16:creationId xmlns:a16="http://schemas.microsoft.com/office/drawing/2014/main" id="{2CB1ADF4-5ACA-CF73-CA1A-329128E44FA7}"/>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
        <p:nvSpPr>
          <p:cNvPr id="2" name="文字方塊 1">
            <a:extLst>
              <a:ext uri="{FF2B5EF4-FFF2-40B4-BE49-F238E27FC236}">
                <a16:creationId xmlns:a16="http://schemas.microsoft.com/office/drawing/2014/main" id="{486C7247-8916-ABAD-0BD3-756B63A7CDBC}"/>
              </a:ext>
            </a:extLst>
          </p:cNvPr>
          <p:cNvSpPr txBox="1"/>
          <p:nvPr/>
        </p:nvSpPr>
        <p:spPr>
          <a:xfrm>
            <a:off x="2059471" y="2427002"/>
            <a:ext cx="8502925" cy="1200329"/>
          </a:xfrm>
          <a:prstGeom prst="rect">
            <a:avLst/>
          </a:prstGeom>
          <a:noFill/>
        </p:spPr>
        <p:txBody>
          <a:bodyPr wrap="square">
            <a:spAutoFit/>
          </a:bodyPr>
          <a:lstStyle/>
          <a:p>
            <a:pPr algn="ctr"/>
            <a:r>
              <a:rPr lang="en-US" altLang="zh-TW" sz="3600" dirty="0"/>
              <a:t>“We expect Q2 2026 revenue to grow by high single digits compared to Q1.”</a:t>
            </a:r>
            <a:endParaRPr lang="zh-TW" altLang="en-US" sz="3600" dirty="0"/>
          </a:p>
        </p:txBody>
      </p:sp>
    </p:spTree>
    <p:extLst>
      <p:ext uri="{BB962C8B-B14F-4D97-AF65-F5344CB8AC3E}">
        <p14:creationId xmlns:p14="http://schemas.microsoft.com/office/powerpoint/2010/main" val="3345411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ct val="25000"/>
              </a:spcBef>
              <a:spcAft>
                <a:spcPts val="0"/>
              </a:spcAft>
              <a:buClrTx/>
              <a:buSzTx/>
              <a:buFontTx/>
              <a:buNone/>
              <a:tabLst/>
              <a:defRPr/>
            </a:pPr>
            <a:r>
              <a:rPr kumimoji="0" lang="en-US" altLang="zh-TW" sz="4500" b="0" i="0" u="sng"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Calibri" panose="020F0502020204030204"/>
              <a:ea typeface="新細明體" panose="02020500000000000000" pitchFamily="18" charset="-120"/>
              <a:cs typeface="+mn-cs"/>
            </a:endParaRPr>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rPr>
              <a:t>Reality / Integrity / Customer First </a:t>
            </a:r>
            <a:endParaRPr kumimoji="0" lang="zh-TW" altLang="en-US"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rPr>
              <a:t>Please Visit Us @ https://www.theil.com </a:t>
            </a:r>
            <a:endParaRPr kumimoji="0" lang="zh-TW" altLang="en-US"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40846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5" name="Rectangle 3"/>
          <p:cNvSpPr>
            <a:spLocks noChangeArrowheads="1"/>
          </p:cNvSpPr>
          <p:nvPr/>
        </p:nvSpPr>
        <p:spPr bwMode="auto">
          <a:xfrm>
            <a:off x="990932" y="286603"/>
            <a:ext cx="6750987"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en-US" altLang="zh-TW" sz="4800" b="0" i="0" u="sng" strike="noStrike" kern="1200" cap="none" spc="-50" normalizeH="0" baseline="0" noProof="0">
                <a:ln>
                  <a:noFill/>
                </a:ln>
                <a:solidFill>
                  <a:srgbClr val="013E7D"/>
                </a:solidFill>
                <a:effectLst/>
                <a:uLnTx/>
                <a:uFillTx/>
                <a:latin typeface="Calibri Light" panose="020F0302020204030204"/>
                <a:ea typeface="新細明體" panose="02020500000000000000" pitchFamily="18" charset="-120"/>
                <a:cs typeface="+mn-cs"/>
              </a:rPr>
              <a:t>Disclaimer</a:t>
            </a:r>
          </a:p>
        </p:txBody>
      </p:sp>
      <p:sp>
        <p:nvSpPr>
          <p:cNvPr id="84994" name="Text Box 2"/>
          <p:cNvSpPr txBox="1">
            <a:spLocks noChangeArrowheads="1"/>
          </p:cNvSpPr>
          <p:nvPr/>
        </p:nvSpPr>
        <p:spPr bwMode="auto">
          <a:xfrm>
            <a:off x="710320" y="2029509"/>
            <a:ext cx="6697715" cy="3845131"/>
          </a:xfrm>
          <a:prstGeom prst="rect">
            <a:avLst/>
          </a:prstGeom>
        </p:spPr>
        <p:txBody>
          <a:bodyPr vert="horz" lIns="0" tIns="45720" rIns="0" bIns="45720" rtlCol="0">
            <a:noAutofit/>
          </a:bodyPr>
          <a:lstStyle/>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This presentation contains forward-looking statements. These forward-looking statements are subject to risks, uncertainties and assumptions, some of which are beyond our control. Actual results may differ materially from those expressed or implied by these forward-looking statements. Because of these risks, uncertainties and assumptions, the forward-looking events and circumstances discussed in this presentation might not occur in the way we expect, or at all. You should not place undue reliance on any forward-looking information. </a:t>
            </a: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endPar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endParaRP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In preparing the information herein,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have relied upon and assumed, without independent verification, the accuracy and completeness of all information available from public sources or which was provided to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or which was otherwise reviewed by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Neither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its advisors have made any representation or warranty as to the accuracy or completeness of such information and nor do they assume any undertaking to supplement such information as further information becomes available or in light of changing circumstances. None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any of their respective affiliates, advisers or representatives shall have any liability whatsoever(in negligence or otherwise) for any loss howsoever arising from any use of this presentation or its contents or otherwise arising in connection with this presentation. Neither this presentation nor any of its contents may be reproduced to a third party without the prior written consent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a:t>
            </a:r>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
        <p:nvSpPr>
          <p:cNvPr id="2" name="日期版面配置區 14">
            <a:extLst>
              <a:ext uri="{FF2B5EF4-FFF2-40B4-BE49-F238E27FC236}">
                <a16:creationId xmlns:a16="http://schemas.microsoft.com/office/drawing/2014/main" id="{67B67B15-F9AE-3A56-34E9-853E8CEB862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日期版面配置區 14">
            <a:extLst>
              <a:ext uri="{FF2B5EF4-FFF2-40B4-BE49-F238E27FC236}">
                <a16:creationId xmlns:a16="http://schemas.microsoft.com/office/drawing/2014/main" id="{4645020E-ADB2-DBE9-2BFD-218BDC16DCB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3368261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1Q 26 Income Statement Q/Q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7" name="Text Box 8">
            <a:extLst>
              <a:ext uri="{FF2B5EF4-FFF2-40B4-BE49-F238E27FC236}">
                <a16:creationId xmlns:a16="http://schemas.microsoft.com/office/drawing/2014/main" id="{9E19654B-69E2-5F96-7D58-E251B6E3B3FE}"/>
              </a:ext>
            </a:extLst>
          </p:cNvPr>
          <p:cNvSpPr txBox="1">
            <a:spLocks noChangeArrowheads="1"/>
          </p:cNvSpPr>
          <p:nvPr/>
        </p:nvSpPr>
        <p:spPr bwMode="auto">
          <a:xfrm>
            <a:off x="138491" y="6080322"/>
            <a:ext cx="6729447"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*2026Q1 </a:t>
            </a:r>
            <a:r>
              <a:rPr lang="en-US" altLang="zh-TW" sz="1400" b="1" dirty="0">
                <a:solidFill>
                  <a:srgbClr val="C0504D"/>
                </a:solidFill>
                <a:latin typeface="Arial" charset="0"/>
                <a:ea typeface="新細明體" charset="-120"/>
              </a:rPr>
              <a:t>&amp; 2025Q4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Weighted Average Outstanding Shares : 209.058Million</a:t>
            </a:r>
          </a:p>
        </p:txBody>
      </p:sp>
      <p:sp>
        <p:nvSpPr>
          <p:cNvPr id="2" name="日期版面配置區 14">
            <a:extLst>
              <a:ext uri="{FF2B5EF4-FFF2-40B4-BE49-F238E27FC236}">
                <a16:creationId xmlns:a16="http://schemas.microsoft.com/office/drawing/2014/main" id="{EE693FED-E2CF-637A-8FF3-0023707CABB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5" name="圖片 4">
            <a:extLst>
              <a:ext uri="{FF2B5EF4-FFF2-40B4-BE49-F238E27FC236}">
                <a16:creationId xmlns:a16="http://schemas.microsoft.com/office/drawing/2014/main" id="{79CD3733-F5EE-0B0C-1567-D10DCF8B88B9}"/>
              </a:ext>
            </a:extLst>
          </p:cNvPr>
          <p:cNvPicPr>
            <a:picLocks noChangeAspect="1"/>
          </p:cNvPicPr>
          <p:nvPr/>
        </p:nvPicPr>
        <p:blipFill>
          <a:blip r:embed="rId3"/>
          <a:stretch>
            <a:fillRect/>
          </a:stretch>
        </p:blipFill>
        <p:spPr>
          <a:xfrm>
            <a:off x="367749" y="893065"/>
            <a:ext cx="11509512" cy="522327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zh-TW" sz="4500" spc="-50" dirty="0">
                <a:solidFill>
                  <a:srgbClr val="003F7C"/>
                </a:solidFill>
                <a:latin typeface="Calibri" panose="020F0502020204030204"/>
                <a:ea typeface="新細明體" panose="02020500000000000000" pitchFamily="18" charset="-120"/>
              </a:rPr>
              <a:t>1</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Q 26 Income Statement Y/Y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5" name="日期版面配置區 14">
            <a:extLst>
              <a:ext uri="{FF2B5EF4-FFF2-40B4-BE49-F238E27FC236}">
                <a16:creationId xmlns:a16="http://schemas.microsoft.com/office/drawing/2014/main" id="{35D1DE02-C058-C073-7D20-8D177F082F0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6" name="Text Box 8">
            <a:extLst>
              <a:ext uri="{FF2B5EF4-FFF2-40B4-BE49-F238E27FC236}">
                <a16:creationId xmlns:a16="http://schemas.microsoft.com/office/drawing/2014/main" id="{24539C9C-03FB-C5CB-EF30-5C2F63A5C860}"/>
              </a:ext>
            </a:extLst>
          </p:cNvPr>
          <p:cNvSpPr txBox="1">
            <a:spLocks noChangeArrowheads="1"/>
          </p:cNvSpPr>
          <p:nvPr/>
        </p:nvSpPr>
        <p:spPr bwMode="auto">
          <a:xfrm>
            <a:off x="138491" y="6080322"/>
            <a:ext cx="6729447"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*2026Q1 </a:t>
            </a:r>
            <a:r>
              <a:rPr lang="en-US" altLang="zh-TW" sz="1400" b="1" dirty="0">
                <a:solidFill>
                  <a:srgbClr val="C0504D"/>
                </a:solidFill>
                <a:latin typeface="Arial" charset="0"/>
                <a:ea typeface="新細明體" charset="-120"/>
              </a:rPr>
              <a:t>&amp; 2025Q1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Weighted Average Outstanding Shares : 209.058Million</a:t>
            </a:r>
          </a:p>
        </p:txBody>
      </p:sp>
      <p:pic>
        <p:nvPicPr>
          <p:cNvPr id="3" name="圖片 2">
            <a:extLst>
              <a:ext uri="{FF2B5EF4-FFF2-40B4-BE49-F238E27FC236}">
                <a16:creationId xmlns:a16="http://schemas.microsoft.com/office/drawing/2014/main" id="{4C81FCE1-ADC9-D034-A104-4E9CAA2B443D}"/>
              </a:ext>
            </a:extLst>
          </p:cNvPr>
          <p:cNvPicPr>
            <a:picLocks noChangeAspect="1"/>
          </p:cNvPicPr>
          <p:nvPr/>
        </p:nvPicPr>
        <p:blipFill>
          <a:blip r:embed="rId3"/>
          <a:stretch>
            <a:fillRect/>
          </a:stretch>
        </p:blipFill>
        <p:spPr>
          <a:xfrm>
            <a:off x="347871" y="857042"/>
            <a:ext cx="11579086" cy="5223279"/>
          </a:xfrm>
          <a:prstGeom prst="rect">
            <a:avLst/>
          </a:prstGeom>
        </p:spPr>
      </p:pic>
    </p:spTree>
    <p:extLst>
      <p:ext uri="{BB962C8B-B14F-4D97-AF65-F5344CB8AC3E}">
        <p14:creationId xmlns:p14="http://schemas.microsoft.com/office/powerpoint/2010/main" val="304321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346883" y="67225"/>
            <a:ext cx="10496550" cy="78483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TW" sz="4500" spc="-50" dirty="0">
                <a:solidFill>
                  <a:srgbClr val="003F7C"/>
                </a:solidFill>
                <a:latin typeface="Calibri" panose="020F0502020204030204"/>
                <a:ea typeface="新細明體" panose="02020500000000000000" pitchFamily="18" charset="-120"/>
              </a:rPr>
              <a:t>Balance Sheet Highlight –3.31.2026</a:t>
            </a:r>
          </a:p>
        </p:txBody>
      </p:sp>
      <p:sp>
        <p:nvSpPr>
          <p:cNvPr id="5" name="日期版面配置區 14">
            <a:extLst>
              <a:ext uri="{FF2B5EF4-FFF2-40B4-BE49-F238E27FC236}">
                <a16:creationId xmlns:a16="http://schemas.microsoft.com/office/drawing/2014/main" id="{C5647690-16C0-0CED-87E0-99906F1BE57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8" name="圖片 7">
            <a:extLst>
              <a:ext uri="{FF2B5EF4-FFF2-40B4-BE49-F238E27FC236}">
                <a16:creationId xmlns:a16="http://schemas.microsoft.com/office/drawing/2014/main" id="{C4D67814-9C8D-9B11-0CC4-6DE57A811012}"/>
              </a:ext>
            </a:extLst>
          </p:cNvPr>
          <p:cNvPicPr>
            <a:picLocks noChangeAspect="1"/>
          </p:cNvPicPr>
          <p:nvPr/>
        </p:nvPicPr>
        <p:blipFill>
          <a:blip r:embed="rId3"/>
          <a:stretch>
            <a:fillRect/>
          </a:stretch>
        </p:blipFill>
        <p:spPr>
          <a:xfrm>
            <a:off x="346883" y="893064"/>
            <a:ext cx="11510500" cy="5378527"/>
          </a:xfrm>
          <a:prstGeom prst="rect">
            <a:avLst/>
          </a:prstGeom>
        </p:spPr>
      </p:pic>
    </p:spTree>
    <p:extLst>
      <p:ext uri="{BB962C8B-B14F-4D97-AF65-F5344CB8AC3E}">
        <p14:creationId xmlns:p14="http://schemas.microsoft.com/office/powerpoint/2010/main" val="983232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5" name="Text Box 3"/>
          <p:cNvSpPr txBox="1">
            <a:spLocks noChangeArrowheads="1"/>
          </p:cNvSpPr>
          <p:nvPr/>
        </p:nvSpPr>
        <p:spPr bwMode="auto">
          <a:xfrm>
            <a:off x="3086100" y="26770"/>
            <a:ext cx="6019800" cy="784830"/>
          </a:xfrm>
          <a:prstGeom prst="rect">
            <a:avLst/>
          </a:prstGeom>
          <a:noFill/>
          <a:ln w="9525">
            <a:noFill/>
            <a:miter lim="800000"/>
            <a:headEnd/>
            <a:tailEnd/>
          </a:ln>
          <a:effectLst/>
        </p:spPr>
        <p:txBody>
          <a:bodyPr>
            <a:spAutoFit/>
          </a:bodyPr>
          <a:lstStyle/>
          <a:p>
            <a:pPr marR="0" lvl="0" indent="0" algn="ctr" fontAlgn="auto">
              <a:lnSpc>
                <a:spcPct val="100000"/>
              </a:lnSpc>
              <a:spcBef>
                <a:spcPct val="50000"/>
              </a:spcBef>
              <a:spcAft>
                <a:spcPts val="0"/>
              </a:spcAft>
              <a:buClrTx/>
              <a:buSzTx/>
              <a:buFontTx/>
              <a:buNone/>
              <a:tabLst/>
              <a:defRPr/>
            </a:pPr>
            <a:r>
              <a:rPr lang="en-US" altLang="zh-TW" sz="4500" spc="-50" dirty="0">
                <a:solidFill>
                  <a:srgbClr val="003F7C"/>
                </a:solidFill>
                <a:ea typeface="+mj-ea"/>
                <a:cs typeface="+mj-cs"/>
              </a:rPr>
              <a:t>Capital Expenditure</a:t>
            </a:r>
            <a:endParaRPr lang="zh-TW" altLang="en-US" sz="4500" spc="-50" dirty="0">
              <a:solidFill>
                <a:srgbClr val="003F7C"/>
              </a:solidFill>
              <a:ea typeface="+mj-ea"/>
              <a:cs typeface="+mj-cs"/>
            </a:endParaRPr>
          </a:p>
        </p:txBody>
      </p:sp>
      <p:sp>
        <p:nvSpPr>
          <p:cNvPr id="8" name="Text Box 108">
            <a:extLst>
              <a:ext uri="{FF2B5EF4-FFF2-40B4-BE49-F238E27FC236}">
                <a16:creationId xmlns:a16="http://schemas.microsoft.com/office/drawing/2014/main" id="{DB1EC760-8674-4970-A18E-E0991EE71E41}"/>
              </a:ext>
            </a:extLst>
          </p:cNvPr>
          <p:cNvSpPr txBox="1">
            <a:spLocks noChangeArrowheads="1"/>
          </p:cNvSpPr>
          <p:nvPr/>
        </p:nvSpPr>
        <p:spPr bwMode="auto">
          <a:xfrm>
            <a:off x="462013" y="610174"/>
            <a:ext cx="156655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頁尾版面配置區 3">
            <a:extLst>
              <a:ext uri="{FF2B5EF4-FFF2-40B4-BE49-F238E27FC236}">
                <a16:creationId xmlns:a16="http://schemas.microsoft.com/office/drawing/2014/main" id="{980B33D1-BB5A-ED16-AAF0-5866A71B52D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投影片編號版面配置區 4">
            <a:extLst>
              <a:ext uri="{FF2B5EF4-FFF2-40B4-BE49-F238E27FC236}">
                <a16:creationId xmlns:a16="http://schemas.microsoft.com/office/drawing/2014/main" id="{18CA3D99-40B7-FD1F-8209-FCBBF8E385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6" name="日期版面配置區 14">
            <a:extLst>
              <a:ext uri="{FF2B5EF4-FFF2-40B4-BE49-F238E27FC236}">
                <a16:creationId xmlns:a16="http://schemas.microsoft.com/office/drawing/2014/main" id="{33939987-538E-330C-06C2-C9EFF2D0784A}"/>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3" name="圖片 2">
            <a:extLst>
              <a:ext uri="{FF2B5EF4-FFF2-40B4-BE49-F238E27FC236}">
                <a16:creationId xmlns:a16="http://schemas.microsoft.com/office/drawing/2014/main" id="{DE28D53D-E4CC-6D8E-97E0-2740AA878827}"/>
              </a:ext>
            </a:extLst>
          </p:cNvPr>
          <p:cNvPicPr>
            <a:picLocks noChangeAspect="1"/>
          </p:cNvPicPr>
          <p:nvPr/>
        </p:nvPicPr>
        <p:blipFill>
          <a:blip r:embed="rId3"/>
          <a:stretch>
            <a:fillRect/>
          </a:stretch>
        </p:blipFill>
        <p:spPr>
          <a:xfrm>
            <a:off x="268357" y="715617"/>
            <a:ext cx="11785151" cy="5875274"/>
          </a:xfrm>
          <a:prstGeom prst="rect">
            <a:avLst/>
          </a:prstGeom>
        </p:spPr>
      </p:pic>
    </p:spTree>
    <p:extLst>
      <p:ext uri="{BB962C8B-B14F-4D97-AF65-F5344CB8AC3E}">
        <p14:creationId xmlns:p14="http://schemas.microsoft.com/office/powerpoint/2010/main" val="1292601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Financial Update</a:t>
            </a:r>
          </a:p>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日期版面配置區 14">
            <a:extLst>
              <a:ext uri="{FF2B5EF4-FFF2-40B4-BE49-F238E27FC236}">
                <a16:creationId xmlns:a16="http://schemas.microsoft.com/office/drawing/2014/main" id="{48F022E5-A6A5-5705-5D8F-78F6607D9D91}"/>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©2026 Tong Hsing</a:t>
            </a:r>
          </a:p>
        </p:txBody>
      </p:sp>
    </p:spTree>
    <p:extLst>
      <p:ext uri="{BB962C8B-B14F-4D97-AF65-F5344CB8AC3E}">
        <p14:creationId xmlns:p14="http://schemas.microsoft.com/office/powerpoint/2010/main" val="2286286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圖片 17">
            <a:extLst>
              <a:ext uri="{FF2B5EF4-FFF2-40B4-BE49-F238E27FC236}">
                <a16:creationId xmlns:a16="http://schemas.microsoft.com/office/drawing/2014/main" id="{6376B4A7-4974-C9D0-1F68-948D5864F076}"/>
              </a:ext>
            </a:extLst>
          </p:cNvPr>
          <p:cNvPicPr>
            <a:picLocks noChangeAspect="1"/>
          </p:cNvPicPr>
          <p:nvPr/>
        </p:nvPicPr>
        <p:blipFill>
          <a:blip r:embed="rId3"/>
          <a:stretch>
            <a:fillRect/>
          </a:stretch>
        </p:blipFill>
        <p:spPr>
          <a:xfrm>
            <a:off x="138492" y="1194622"/>
            <a:ext cx="12053508" cy="5104192"/>
          </a:xfrm>
          <a:prstGeom prst="rect">
            <a:avLst/>
          </a:prstGeom>
        </p:spPr>
      </p:pic>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496546" y="2097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Revenue History</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496546" y="559186"/>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7" name="Text Box 17">
            <a:extLst>
              <a:ext uri="{FF2B5EF4-FFF2-40B4-BE49-F238E27FC236}">
                <a16:creationId xmlns:a16="http://schemas.microsoft.com/office/drawing/2014/main" id="{2EE75F20-72CE-E23B-F019-8179887FA4E9}"/>
              </a:ext>
            </a:extLst>
          </p:cNvPr>
          <p:cNvSpPr txBox="1">
            <a:spLocks noChangeArrowheads="1"/>
          </p:cNvSpPr>
          <p:nvPr/>
        </p:nvSpPr>
        <p:spPr bwMode="auto">
          <a:xfrm>
            <a:off x="1374627" y="3637722"/>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8" name="Text Box 17">
            <a:extLst>
              <a:ext uri="{FF2B5EF4-FFF2-40B4-BE49-F238E27FC236}">
                <a16:creationId xmlns:a16="http://schemas.microsoft.com/office/drawing/2014/main" id="{B9067612-451A-F5A5-C910-A3A0C3FF225C}"/>
              </a:ext>
            </a:extLst>
          </p:cNvPr>
          <p:cNvSpPr txBox="1">
            <a:spLocks noChangeArrowheads="1"/>
          </p:cNvSpPr>
          <p:nvPr/>
        </p:nvSpPr>
        <p:spPr bwMode="auto">
          <a:xfrm>
            <a:off x="2778330" y="2871654"/>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966DF5FD-A920-C041-1CE7-06DC976309AD}"/>
              </a:ext>
            </a:extLst>
          </p:cNvPr>
          <p:cNvSpPr txBox="1">
            <a:spLocks noChangeArrowheads="1"/>
          </p:cNvSpPr>
          <p:nvPr/>
        </p:nvSpPr>
        <p:spPr bwMode="auto">
          <a:xfrm>
            <a:off x="4381806" y="1973097"/>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r>
              <a:rPr lang="en-US" altLang="zh-TW" sz="1600" b="1" dirty="0">
                <a:solidFill>
                  <a:srgbClr val="FF3300"/>
                </a:solidFill>
                <a:latin typeface="Century Gothic" pitchFamily="34" charset="0"/>
                <a:ea typeface="新細明體" pitchFamily="18" charset="-120"/>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6" name="Text Box 17">
            <a:extLst>
              <a:ext uri="{FF2B5EF4-FFF2-40B4-BE49-F238E27FC236}">
                <a16:creationId xmlns:a16="http://schemas.microsoft.com/office/drawing/2014/main" id="{CEFD46F1-293E-31B5-BCED-C2E8B100AB6A}"/>
              </a:ext>
            </a:extLst>
          </p:cNvPr>
          <p:cNvSpPr txBox="1">
            <a:spLocks noChangeArrowheads="1"/>
          </p:cNvSpPr>
          <p:nvPr/>
        </p:nvSpPr>
        <p:spPr bwMode="auto">
          <a:xfrm>
            <a:off x="5771241" y="2615909"/>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D8B86915-FF49-15D8-726C-D2D64AE39C7D}"/>
              </a:ext>
            </a:extLst>
          </p:cNvPr>
          <p:cNvSpPr txBox="1">
            <a:spLocks noChangeArrowheads="1"/>
          </p:cNvSpPr>
          <p:nvPr/>
        </p:nvSpPr>
        <p:spPr bwMode="auto">
          <a:xfrm>
            <a:off x="7319570" y="2664604"/>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lang="en-US" altLang="zh-TW" sz="1600" b="1" dirty="0">
                <a:solidFill>
                  <a:srgbClr val="FF3300"/>
                </a:solidFill>
                <a:latin typeface="Century Gothic" pitchFamily="34" charset="0"/>
                <a:ea typeface="新細明體" pitchFamily="18" charset="-120"/>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3" name="Text Box 17">
            <a:extLst>
              <a:ext uri="{FF2B5EF4-FFF2-40B4-BE49-F238E27FC236}">
                <a16:creationId xmlns:a16="http://schemas.microsoft.com/office/drawing/2014/main" id="{68B19155-2EBD-B751-8F90-AD345D305BF8}"/>
              </a:ext>
            </a:extLst>
          </p:cNvPr>
          <p:cNvSpPr txBox="1">
            <a:spLocks noChangeArrowheads="1"/>
          </p:cNvSpPr>
          <p:nvPr/>
        </p:nvSpPr>
        <p:spPr bwMode="auto">
          <a:xfrm>
            <a:off x="8764151" y="2533100"/>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lang="en-US" altLang="zh-TW" sz="1600" b="1" dirty="0">
                <a:solidFill>
                  <a:srgbClr val="FF3300"/>
                </a:solidFill>
                <a:latin typeface="Century Gothic" pitchFamily="34" charset="0"/>
                <a:ea typeface="新細明體" pitchFamily="18" charset="-120"/>
              </a:rPr>
              <a:t>-5</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6" name="Text Box 17">
            <a:extLst>
              <a:ext uri="{FF2B5EF4-FFF2-40B4-BE49-F238E27FC236}">
                <a16:creationId xmlns:a16="http://schemas.microsoft.com/office/drawing/2014/main" id="{DFA934E1-5A44-D814-42B5-E93CD0501B39}"/>
              </a:ext>
            </a:extLst>
          </p:cNvPr>
          <p:cNvSpPr txBox="1">
            <a:spLocks noChangeArrowheads="1"/>
          </p:cNvSpPr>
          <p:nvPr/>
        </p:nvSpPr>
        <p:spPr bwMode="auto">
          <a:xfrm>
            <a:off x="10203056" y="4884031"/>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lang="en-US" altLang="zh-TW" sz="1600" b="1" dirty="0">
                <a:solidFill>
                  <a:srgbClr val="FF3300"/>
                </a:solidFill>
                <a:latin typeface="Century Gothic" pitchFamily="34" charset="0"/>
                <a:ea typeface="新細明體" pitchFamily="18" charset="-120"/>
              </a:rPr>
              <a:t>-3</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Tree>
    <p:extLst>
      <p:ext uri="{BB962C8B-B14F-4D97-AF65-F5344CB8AC3E}">
        <p14:creationId xmlns:p14="http://schemas.microsoft.com/office/powerpoint/2010/main" val="4286449978"/>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5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2.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3.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30969</TotalTime>
  <Words>609</Words>
  <Application>Microsoft Office PowerPoint</Application>
  <PresentationFormat>寬螢幕</PresentationFormat>
  <Paragraphs>114</Paragraphs>
  <Slides>17</Slides>
  <Notes>12</Notes>
  <HiddenSlides>0</HiddenSlides>
  <MMClips>0</MMClips>
  <ScaleCrop>false</ScaleCrop>
  <HeadingPairs>
    <vt:vector size="6" baseType="variant">
      <vt:variant>
        <vt:lpstr>使用字型</vt:lpstr>
      </vt:variant>
      <vt:variant>
        <vt:i4>12</vt:i4>
      </vt:variant>
      <vt:variant>
        <vt:lpstr>佈景主題</vt:lpstr>
      </vt:variant>
      <vt:variant>
        <vt:i4>2</vt:i4>
      </vt:variant>
      <vt:variant>
        <vt:lpstr>投影片標題</vt:lpstr>
      </vt:variant>
      <vt:variant>
        <vt:i4>17</vt:i4>
      </vt:variant>
    </vt:vector>
  </HeadingPairs>
  <TitlesOfParts>
    <vt:vector size="31" baseType="lpstr">
      <vt:lpstr>微軟正黑體</vt:lpstr>
      <vt:lpstr>新細明體</vt:lpstr>
      <vt:lpstr>Aptos</vt:lpstr>
      <vt:lpstr>Aptos Display</vt:lpstr>
      <vt:lpstr>Arial</vt:lpstr>
      <vt:lpstr>Bookman Old Style</vt:lpstr>
      <vt:lpstr>Calibri</vt:lpstr>
      <vt:lpstr>Calibri</vt:lpstr>
      <vt:lpstr>Calibri Light</vt:lpstr>
      <vt:lpstr>Century Gothic</vt:lpstr>
      <vt:lpstr>Times New Roman</vt:lpstr>
      <vt:lpstr>Wingdings</vt:lpstr>
      <vt:lpstr>Office 佈景主題</vt:lpstr>
      <vt:lpstr>5_Office 佈景主題</vt:lpstr>
      <vt:lpstr>PowerPoint 簡報</vt:lpstr>
      <vt:lpstr>PowerPoint 簡報</vt:lpstr>
      <vt:lpstr>PowerPoint 簡報</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1724</cp:revision>
  <dcterms:created xsi:type="dcterms:W3CDTF">2007-10-17T06:14:12Z</dcterms:created>
  <dcterms:modified xsi:type="dcterms:W3CDTF">2026-04-13T03:45:32Z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