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7" r:id="rId4"/>
    <p:sldMasterId id="2147483705" r:id="rId5"/>
    <p:sldMasterId id="2147483717" r:id="rId6"/>
    <p:sldMasterId id="2147483726" r:id="rId7"/>
  </p:sldMasterIdLst>
  <p:notesMasterIdLst>
    <p:notesMasterId r:id="rId27"/>
  </p:notesMasterIdLst>
  <p:handoutMasterIdLst>
    <p:handoutMasterId r:id="rId28"/>
  </p:handoutMasterIdLst>
  <p:sldIdLst>
    <p:sldId id="556" r:id="rId8"/>
    <p:sldId id="275" r:id="rId9"/>
    <p:sldId id="571" r:id="rId10"/>
    <p:sldId id="270" r:id="rId11"/>
    <p:sldId id="572" r:id="rId12"/>
    <p:sldId id="1349" r:id="rId13"/>
    <p:sldId id="574" r:id="rId14"/>
    <p:sldId id="575" r:id="rId15"/>
    <p:sldId id="584" r:id="rId16"/>
    <p:sldId id="1314" r:id="rId17"/>
    <p:sldId id="1344" r:id="rId18"/>
    <p:sldId id="1345" r:id="rId19"/>
    <p:sldId id="1306" r:id="rId20"/>
    <p:sldId id="1346" r:id="rId21"/>
    <p:sldId id="1347" r:id="rId22"/>
    <p:sldId id="586" r:id="rId23"/>
    <p:sldId id="1278" r:id="rId24"/>
    <p:sldId id="1303" r:id="rId25"/>
    <p:sldId id="569" r:id="rId26"/>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4710" autoAdjust="0"/>
  </p:normalViewPr>
  <p:slideViewPr>
    <p:cSldViewPr snapToGrid="0">
      <p:cViewPr varScale="1">
        <p:scale>
          <a:sx n="64" d="100"/>
          <a:sy n="64" d="100"/>
        </p:scale>
        <p:origin x="844" y="48"/>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5" Type="http://schemas.openxmlformats.org/officeDocument/2006/relationships/slide" Target="slides/slide1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endParaRPr lang="en-US" altLang="zh-TW"/>
          </a:p>
        </p:txBody>
      </p:sp>
      <p:sp>
        <p:nvSpPr>
          <p:cNvPr id="4" name="Footer Placeholder 3"/>
          <p:cNvSpPr>
            <a:spLocks noGrp="1"/>
          </p:cNvSpPr>
          <p:nvPr>
            <p:ph type="ftr" sz="quarter" idx="11"/>
          </p:nvPr>
        </p:nvSpPr>
        <p:spPr/>
        <p:txBody>
          <a:bodyPr/>
          <a:lstStyle/>
          <a:p>
            <a:r>
              <a:rPr lang="en-US" altLang="zh-TW"/>
              <a:t>1234</a:t>
            </a:r>
          </a:p>
        </p:txBody>
      </p:sp>
      <p:sp>
        <p:nvSpPr>
          <p:cNvPr id="5" name="Slide Number Placeholder 4"/>
          <p:cNvSpPr>
            <a:spLocks noGrp="1"/>
          </p:cNvSpPr>
          <p:nvPr>
            <p:ph type="sldNum" sz="quarter" idx="12"/>
          </p:nvPr>
        </p:nvSpPr>
        <p:spPr/>
        <p:txBody>
          <a:bodyPr/>
          <a:lstStyle/>
          <a:p>
            <a:fld id="{88A02921-1256-4CAA-88EA-C76E5D082C2F}" type="slidenum">
              <a:rPr lang="zh-TW" altLang="en-US" smtClean="0"/>
              <a:pPr/>
              <a:t>‹#›</a:t>
            </a:fld>
            <a:endParaRPr lang="en-US" altLang="zh-TW"/>
          </a:p>
        </p:txBody>
      </p:sp>
    </p:spTree>
    <p:extLst>
      <p:ext uri="{BB962C8B-B14F-4D97-AF65-F5344CB8AC3E}">
        <p14:creationId xmlns:p14="http://schemas.microsoft.com/office/powerpoint/2010/main" val="1669655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1231765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ltLang="zh-T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ltLang="zh-TW"/>
              <a:t>1234</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421281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80448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BC268FC8-2254-4476-B46A-765AF921CBE2}" type="slidenum">
              <a:rPr lang="zh-TW" altLang="en-US" smtClean="0"/>
              <a:pPr/>
              <a:t>‹#›</a:t>
            </a:fld>
            <a:endParaRPr lang="en-US" altLang="zh-TW"/>
          </a:p>
        </p:txBody>
      </p:sp>
    </p:spTree>
    <p:extLst>
      <p:ext uri="{BB962C8B-B14F-4D97-AF65-F5344CB8AC3E}">
        <p14:creationId xmlns:p14="http://schemas.microsoft.com/office/powerpoint/2010/main" val="3425352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F345292-D412-4B43-8017-E1E23C3248E7}" type="slidenum">
              <a:rPr lang="zh-TW" altLang="en-US" smtClean="0"/>
              <a:pPr/>
              <a:t>‹#›</a:t>
            </a:fld>
            <a:endParaRPr lang="en-US" altLang="zh-TW"/>
          </a:p>
        </p:txBody>
      </p:sp>
    </p:spTree>
    <p:extLst>
      <p:ext uri="{BB962C8B-B14F-4D97-AF65-F5344CB8AC3E}">
        <p14:creationId xmlns:p14="http://schemas.microsoft.com/office/powerpoint/2010/main" val="3758135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3406337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12803823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514789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1487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126436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0006950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2487489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59813070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3683866990"/>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116565907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693866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66609382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265840331"/>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5410261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endParaRPr lang="en-US" altLang="zh-TW" dirty="0"/>
          </a:p>
        </p:txBody>
      </p:sp>
      <p:sp>
        <p:nvSpPr>
          <p:cNvPr id="5" name="Footer Placeholder 4"/>
          <p:cNvSpPr>
            <a:spLocks noGrp="1"/>
          </p:cNvSpPr>
          <p:nvPr>
            <p:ph type="ftr" sz="quarter" idx="11"/>
          </p:nvPr>
        </p:nvSpPr>
        <p:spPr/>
        <p:txBody>
          <a:bodyPr/>
          <a:lstStyle/>
          <a:p>
            <a:r>
              <a:rPr lang="en-US" altLang="zh-TW"/>
              <a:t>Tong hsing property</a:t>
            </a:r>
            <a:endParaRPr lang="en-US" altLang="zh-TW" dirty="0"/>
          </a:p>
        </p:txBody>
      </p:sp>
      <p:sp>
        <p:nvSpPr>
          <p:cNvPr id="6" name="Slide Number Placeholder 5"/>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22DE1767-0A9C-CCDC-D684-1AD1B1B801D1}"/>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30325B1E-EA26-FA9C-0A13-8B46F851EEE8}"/>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73687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154329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8E4AAD29-88B3-44DF-AF09-46E00A761792}"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90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41311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846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74693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097280" y="2582335"/>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217920" y="2582334"/>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p>
            <a:r>
              <a:rPr lang="en-US" altLang="zh-TW"/>
              <a:t>1234</a:t>
            </a:r>
          </a:p>
        </p:txBody>
      </p:sp>
      <p:sp>
        <p:nvSpPr>
          <p:cNvPr id="9" name="Slide Number Placeholder 8"/>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089694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3.jp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1.png"/><Relationship Id="rId5" Type="http://schemas.openxmlformats.org/officeDocument/2006/relationships/slideLayout" Target="../slideLayouts/slideLayout27.xml"/><Relationship Id="rId10" Type="http://schemas.openxmlformats.org/officeDocument/2006/relationships/image" Target="../media/image3.jpg"/><Relationship Id="rId4" Type="http://schemas.openxmlformats.org/officeDocument/2006/relationships/slideLayout" Target="../slideLayouts/slideLayout26.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cxnSp>
        <p:nvCxnSpPr>
          <p:cNvPr id="10" name="Straight Connector 9"/>
          <p:cNvCxnSpPr/>
          <p:nvPr/>
        </p:nvCxnSpPr>
        <p:spPr>
          <a:xfrm>
            <a:off x="502026" y="1054442"/>
            <a:ext cx="99669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日期版面配置區 9">
            <a:extLst>
              <a:ext uri="{FF2B5EF4-FFF2-40B4-BE49-F238E27FC236}">
                <a16:creationId xmlns:a16="http://schemas.microsoft.com/office/drawing/2014/main" id="{500243AD-2329-2042-6E79-0EA2D33BFA6D}"/>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69ECF7CE-D396-6872-8C7B-105A8D97D4BD}"/>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9" name="Date Placeholder 3">
            <a:extLst>
              <a:ext uri="{FF2B5EF4-FFF2-40B4-BE49-F238E27FC236}">
                <a16:creationId xmlns:a16="http://schemas.microsoft.com/office/drawing/2014/main" id="{E46FCFFA-2E5F-B25E-9A3D-4AD052C19661}"/>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dirty="0"/>
              <a:t>©2022 Tong </a:t>
            </a:r>
            <a:r>
              <a:rPr lang="en-US" altLang="zh-TW" dirty="0" err="1"/>
              <a:t>Hsing</a:t>
            </a:r>
            <a:endParaRPr lang="en-US" altLang="zh-TW" dirty="0"/>
          </a:p>
        </p:txBody>
      </p:sp>
      <p:sp>
        <p:nvSpPr>
          <p:cNvPr id="12" name="Footer Placeholder 4">
            <a:extLst>
              <a:ext uri="{FF2B5EF4-FFF2-40B4-BE49-F238E27FC236}">
                <a16:creationId xmlns:a16="http://schemas.microsoft.com/office/drawing/2014/main" id="{61A30234-99BC-F1C0-BDAE-2BEBB3115FC3}"/>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F76D3888-503C-3912-03CA-FFAC218F84FF}"/>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pic>
        <p:nvPicPr>
          <p:cNvPr id="4" name="圖片 3">
            <a:extLst>
              <a:ext uri="{FF2B5EF4-FFF2-40B4-BE49-F238E27FC236}">
                <a16:creationId xmlns:a16="http://schemas.microsoft.com/office/drawing/2014/main" id="{D758B7D2-3F48-3210-F607-1591CE615835}"/>
              </a:ext>
            </a:extLst>
          </p:cNvPr>
          <p:cNvPicPr>
            <a:picLocks noChangeAspect="1"/>
          </p:cNvPicPr>
          <p:nvPr userDrawn="1"/>
        </p:nvPicPr>
        <p:blipFill>
          <a:blip r:embed="rId6"/>
          <a:stretch>
            <a:fillRect/>
          </a:stretch>
        </p:blipFill>
        <p:spPr>
          <a:xfrm>
            <a:off x="11361413" y="203086"/>
            <a:ext cx="698488" cy="584040"/>
          </a:xfrm>
          <a:prstGeom prst="rect">
            <a:avLst/>
          </a:prstGeom>
        </p:spPr>
      </p:pic>
      <p:sp>
        <p:nvSpPr>
          <p:cNvPr id="7" name="文字方塊 6">
            <a:extLst>
              <a:ext uri="{FF2B5EF4-FFF2-40B4-BE49-F238E27FC236}">
                <a16:creationId xmlns:a16="http://schemas.microsoft.com/office/drawing/2014/main" id="{514A8911-DF86-EB5F-A8F6-748C1BE75E53}"/>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4" name="文字方塊 13">
            <a:extLst>
              <a:ext uri="{FF2B5EF4-FFF2-40B4-BE49-F238E27FC236}">
                <a16:creationId xmlns:a16="http://schemas.microsoft.com/office/drawing/2014/main" id="{F1AA9D47-8808-F8B4-DBD4-264544F786C6}"/>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2486256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4" r:id="rId4"/>
  </p:sldLayoutIdLst>
  <p:hf hdr="0" ftr="0" dt="0"/>
  <p:txStyles>
    <p:title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ltLang="zh-T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ltLang="zh-TW"/>
              <a:t>1234</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2F5EDF9-E018-422D-89A0-3D0B9D287D10}" type="slidenum">
              <a:rPr lang="zh-TW" altLang="en-US" smtClean="0"/>
              <a:pPr/>
              <a:t>‹#›</a:t>
            </a:fld>
            <a:endParaRPr lang="en-US" altLang="zh-T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DB58B80F-2448-E402-98C6-5B753ED42DB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AB17B5C3-89E7-156B-00C2-3E196B5095EE}"/>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4541838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9" name="文字方塊 8">
            <a:extLst>
              <a:ext uri="{FF2B5EF4-FFF2-40B4-BE49-F238E27FC236}">
                <a16:creationId xmlns:a16="http://schemas.microsoft.com/office/drawing/2014/main" id="{E65C4126-D6D2-7044-E24C-249508483CC7}"/>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626C0FFA-25BE-EC09-7466-D54B45E4C59C}"/>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2982762"/>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日期版面配置區 9">
            <a:extLst>
              <a:ext uri="{FF2B5EF4-FFF2-40B4-BE49-F238E27FC236}">
                <a16:creationId xmlns:a16="http://schemas.microsoft.com/office/drawing/2014/main" id="{93F1172E-3396-EC23-EEE9-195640270CE0}"/>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BC44FAB6-4147-ADF5-23CF-A8159BB0CAB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pic>
        <p:nvPicPr>
          <p:cNvPr id="11" name="圖片 10">
            <a:extLst>
              <a:ext uri="{FF2B5EF4-FFF2-40B4-BE49-F238E27FC236}">
                <a16:creationId xmlns:a16="http://schemas.microsoft.com/office/drawing/2014/main" id="{BA975F9C-EF96-E7EF-59B1-82604AA2F9DB}"/>
              </a:ext>
            </a:extLst>
          </p:cNvPr>
          <p:cNvPicPr>
            <a:picLocks noChangeAspect="1"/>
          </p:cNvPicPr>
          <p:nvPr userDrawn="1"/>
        </p:nvPicPr>
        <p:blipFill>
          <a:blip r:embed="rId11"/>
          <a:stretch>
            <a:fillRect/>
          </a:stretch>
        </p:blipFill>
        <p:spPr>
          <a:xfrm>
            <a:off x="11361413" y="203086"/>
            <a:ext cx="698488" cy="584040"/>
          </a:xfrm>
          <a:prstGeom prst="rect">
            <a:avLst/>
          </a:prstGeom>
        </p:spPr>
      </p:pic>
      <p:sp>
        <p:nvSpPr>
          <p:cNvPr id="12" name="文字方塊 11">
            <a:extLst>
              <a:ext uri="{FF2B5EF4-FFF2-40B4-BE49-F238E27FC236}">
                <a16:creationId xmlns:a16="http://schemas.microsoft.com/office/drawing/2014/main" id="{1B5309A9-8EDD-415B-B582-30ADB4E92849}"/>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53D16CAB-17AB-1BC3-C25B-8D28FBB2AAB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3424525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0.xml"/><Relationship Id="rId1" Type="http://schemas.openxmlformats.org/officeDocument/2006/relationships/themeOverride" Target="../theme/themeOverride1.xml"/><Relationship Id="rId5" Type="http://schemas.openxmlformats.org/officeDocument/2006/relationships/image" Target="../media/image11.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0.xml"/><Relationship Id="rId1" Type="http://schemas.openxmlformats.org/officeDocument/2006/relationships/themeOverride" Target="../theme/themeOverride2.xml"/><Relationship Id="rId5" Type="http://schemas.openxmlformats.org/officeDocument/2006/relationships/image" Target="../media/image1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0.xml"/><Relationship Id="rId1" Type="http://schemas.openxmlformats.org/officeDocument/2006/relationships/themeOverride" Target="../theme/themeOverride3.xml"/><Relationship Id="rId5" Type="http://schemas.openxmlformats.org/officeDocument/2006/relationships/image" Target="../media/image13.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0.xml"/><Relationship Id="rId1" Type="http://schemas.openxmlformats.org/officeDocument/2006/relationships/themeOverride" Target="../theme/themeOverride4.xml"/><Relationship Id="rId5" Type="http://schemas.openxmlformats.org/officeDocument/2006/relationships/image" Target="../media/image14.png"/><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4.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77004" y="2610985"/>
            <a:ext cx="8702938" cy="1900520"/>
          </a:xfrm>
          <a:prstGeom prst="rect">
            <a:avLst/>
          </a:prstGeom>
          <a:noFill/>
          <a:ln w="9525">
            <a:noFill/>
            <a:miter lim="800000"/>
            <a:headEnd/>
            <a:tailEnd/>
          </a:ln>
          <a:effectLst/>
        </p:spPr>
        <p:txBody>
          <a:bodyPr wrap="square">
            <a:spAutoFit/>
          </a:bodyPr>
          <a:lstStyle/>
          <a:p>
            <a:pPr algn="l">
              <a:spcBef>
                <a:spcPct val="25000"/>
              </a:spcBef>
            </a:pPr>
            <a:r>
              <a:rPr lang="zh-TW" altLang="en-US" sz="6000" spc="-50" dirty="0">
                <a:solidFill>
                  <a:srgbClr val="003F7C"/>
                </a:solidFill>
                <a:latin typeface="標楷體" panose="03000509000000000000" pitchFamily="65" charset="-120"/>
                <a:ea typeface="標楷體" panose="03000509000000000000" pitchFamily="65" charset="-120"/>
                <a:cs typeface="+mj-cs"/>
              </a:rPr>
              <a:t>同欣電子</a:t>
            </a: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latin typeface="標楷體" panose="03000509000000000000" pitchFamily="65" charset="-120"/>
                <a:ea typeface="標楷體" panose="03000509000000000000" pitchFamily="65" charset="-120"/>
              </a:rPr>
              <a:t>2025</a:t>
            </a:r>
            <a:r>
              <a:rPr lang="zh-TW" altLang="en-US" sz="2800" dirty="0">
                <a:solidFill>
                  <a:srgbClr val="003F7C"/>
                </a:solidFill>
                <a:latin typeface="標楷體" panose="03000509000000000000" pitchFamily="65" charset="-120"/>
                <a:ea typeface="標楷體" panose="03000509000000000000" pitchFamily="65" charset="-120"/>
              </a:rPr>
              <a:t>年第三季法人說明會</a:t>
            </a:r>
            <a:r>
              <a:rPr lang="en-US" altLang="zh-TW" dirty="0">
                <a:solidFill>
                  <a:srgbClr val="003F7C"/>
                </a:solidFill>
                <a:latin typeface="標楷體" panose="03000509000000000000" pitchFamily="65" charset="-120"/>
                <a:ea typeface="標楷體" panose="03000509000000000000" pitchFamily="65" charset="-120"/>
              </a:rPr>
              <a:t> </a:t>
            </a:r>
          </a:p>
          <a:p>
            <a:pPr algn="l">
              <a:spcBef>
                <a:spcPct val="25000"/>
              </a:spcBef>
            </a:pPr>
            <a:r>
              <a:rPr lang="en-US" altLang="zh-TW" dirty="0">
                <a:solidFill>
                  <a:srgbClr val="003F7C"/>
                </a:solidFill>
                <a:latin typeface="標楷體" panose="03000509000000000000" pitchFamily="65" charset="-120"/>
                <a:ea typeface="標楷體" panose="03000509000000000000" pitchFamily="65" charset="-120"/>
              </a:rPr>
              <a:t>2025</a:t>
            </a:r>
            <a:r>
              <a:rPr lang="zh-TW" altLang="en-US" dirty="0">
                <a:solidFill>
                  <a:srgbClr val="003F7C"/>
                </a:solidFill>
                <a:latin typeface="標楷體" panose="03000509000000000000" pitchFamily="65" charset="-120"/>
                <a:ea typeface="標楷體" panose="03000509000000000000" pitchFamily="65" charset="-120"/>
              </a:rPr>
              <a:t>年</a:t>
            </a:r>
            <a:r>
              <a:rPr lang="en-US" altLang="zh-TW" dirty="0">
                <a:solidFill>
                  <a:srgbClr val="003F7C"/>
                </a:solidFill>
                <a:latin typeface="標楷體" panose="03000509000000000000" pitchFamily="65" charset="-120"/>
                <a:ea typeface="標楷體" panose="03000509000000000000" pitchFamily="65" charset="-120"/>
              </a:rPr>
              <a:t>10</a:t>
            </a:r>
            <a:r>
              <a:rPr lang="zh-TW" altLang="en-US" dirty="0">
                <a:solidFill>
                  <a:srgbClr val="003F7C"/>
                </a:solidFill>
                <a:latin typeface="標楷體" panose="03000509000000000000" pitchFamily="65" charset="-120"/>
                <a:ea typeface="標楷體" panose="03000509000000000000" pitchFamily="65" charset="-120"/>
              </a:rPr>
              <a:t>月</a:t>
            </a:r>
            <a:r>
              <a:rPr lang="en-US" altLang="zh-TW" dirty="0">
                <a:solidFill>
                  <a:srgbClr val="003F7C"/>
                </a:solidFill>
                <a:latin typeface="標楷體" panose="03000509000000000000" pitchFamily="65" charset="-120"/>
                <a:ea typeface="標楷體" panose="03000509000000000000" pitchFamily="65" charset="-120"/>
              </a:rPr>
              <a:t>30</a:t>
            </a:r>
            <a:r>
              <a:rPr lang="zh-TW" altLang="en-US" dirty="0">
                <a:solidFill>
                  <a:srgbClr val="003F7C"/>
                </a:solidFill>
                <a:latin typeface="標楷體" panose="03000509000000000000" pitchFamily="65" charset="-120"/>
                <a:ea typeface="標楷體" panose="03000509000000000000" pitchFamily="65" charset="-120"/>
              </a:rPr>
              <a:t>日</a:t>
            </a: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49E016FE-A087-FCD3-4E59-B946387CD25F}"/>
              </a:ext>
            </a:extLst>
          </p:cNvPr>
          <p:cNvPicPr>
            <a:picLocks noChangeAspect="1"/>
          </p:cNvPicPr>
          <p:nvPr/>
        </p:nvPicPr>
        <p:blipFill>
          <a:blip r:embed="rId5"/>
          <a:stretch>
            <a:fillRect/>
          </a:stretch>
        </p:blipFill>
        <p:spPr>
          <a:xfrm>
            <a:off x="0" y="426720"/>
            <a:ext cx="12192000" cy="6004559"/>
          </a:xfrm>
          <a:prstGeom prst="rect">
            <a:avLst/>
          </a:prstGeom>
        </p:spPr>
      </p:pic>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552168" y="55641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D9B0BFB8-2DF4-4864-9D58-4082746D1D9F}"/>
              </a:ext>
            </a:extLst>
          </p:cNvPr>
          <p:cNvSpPr txBox="1">
            <a:spLocks/>
          </p:cNvSpPr>
          <p:nvPr/>
        </p:nvSpPr>
        <p:spPr>
          <a:xfrm>
            <a:off x="496546" y="2097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歷年營收概況</a:t>
            </a:r>
          </a:p>
        </p:txBody>
      </p:sp>
      <p:sp>
        <p:nvSpPr>
          <p:cNvPr id="15" name="Text Box 17">
            <a:extLst>
              <a:ext uri="{FF2B5EF4-FFF2-40B4-BE49-F238E27FC236}">
                <a16:creationId xmlns:a16="http://schemas.microsoft.com/office/drawing/2014/main" id="{23C3744C-4F37-4383-080F-9CE7D41DFD7A}"/>
              </a:ext>
            </a:extLst>
          </p:cNvPr>
          <p:cNvSpPr txBox="1">
            <a:spLocks noChangeArrowheads="1"/>
          </p:cNvSpPr>
          <p:nvPr/>
        </p:nvSpPr>
        <p:spPr bwMode="auto">
          <a:xfrm>
            <a:off x="1525581" y="3428999"/>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6" name="Text Box 17">
            <a:extLst>
              <a:ext uri="{FF2B5EF4-FFF2-40B4-BE49-F238E27FC236}">
                <a16:creationId xmlns:a16="http://schemas.microsoft.com/office/drawing/2014/main" id="{B7F2CA03-63A7-A933-CDFC-B884ABCC239F}"/>
              </a:ext>
            </a:extLst>
          </p:cNvPr>
          <p:cNvSpPr txBox="1">
            <a:spLocks noChangeArrowheads="1"/>
          </p:cNvSpPr>
          <p:nvPr/>
        </p:nvSpPr>
        <p:spPr bwMode="auto">
          <a:xfrm>
            <a:off x="3213275" y="2480928"/>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7" name="Text Box 17">
            <a:extLst>
              <a:ext uri="{FF2B5EF4-FFF2-40B4-BE49-F238E27FC236}">
                <a16:creationId xmlns:a16="http://schemas.microsoft.com/office/drawing/2014/main" id="{D2F1735D-AACE-2053-170F-25E365CA1DCA}"/>
              </a:ext>
            </a:extLst>
          </p:cNvPr>
          <p:cNvSpPr txBox="1">
            <a:spLocks noChangeArrowheads="1"/>
          </p:cNvSpPr>
          <p:nvPr/>
        </p:nvSpPr>
        <p:spPr bwMode="auto">
          <a:xfrm>
            <a:off x="5000276" y="1408311"/>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8" name="Text Box 17">
            <a:extLst>
              <a:ext uri="{FF2B5EF4-FFF2-40B4-BE49-F238E27FC236}">
                <a16:creationId xmlns:a16="http://schemas.microsoft.com/office/drawing/2014/main" id="{8FF2827D-6431-810C-EE37-6F7DAA2EF75E}"/>
              </a:ext>
            </a:extLst>
          </p:cNvPr>
          <p:cNvSpPr txBox="1">
            <a:spLocks noChangeArrowheads="1"/>
          </p:cNvSpPr>
          <p:nvPr/>
        </p:nvSpPr>
        <p:spPr bwMode="auto">
          <a:xfrm>
            <a:off x="6646012" y="2055406"/>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9" name="Text Box 17">
            <a:extLst>
              <a:ext uri="{FF2B5EF4-FFF2-40B4-BE49-F238E27FC236}">
                <a16:creationId xmlns:a16="http://schemas.microsoft.com/office/drawing/2014/main" id="{94E5CE62-56EB-B48D-6716-865EE3E62788}"/>
              </a:ext>
            </a:extLst>
          </p:cNvPr>
          <p:cNvSpPr txBox="1">
            <a:spLocks noChangeArrowheads="1"/>
          </p:cNvSpPr>
          <p:nvPr/>
        </p:nvSpPr>
        <p:spPr bwMode="auto">
          <a:xfrm>
            <a:off x="8352107" y="2160622"/>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20" name="Text Box 17">
            <a:extLst>
              <a:ext uri="{FF2B5EF4-FFF2-40B4-BE49-F238E27FC236}">
                <a16:creationId xmlns:a16="http://schemas.microsoft.com/office/drawing/2014/main" id="{4CE9009F-FBF0-CDC7-973C-5AB1717319FD}"/>
              </a:ext>
            </a:extLst>
          </p:cNvPr>
          <p:cNvSpPr txBox="1">
            <a:spLocks noChangeArrowheads="1"/>
          </p:cNvSpPr>
          <p:nvPr/>
        </p:nvSpPr>
        <p:spPr bwMode="auto">
          <a:xfrm>
            <a:off x="10046411" y="3249714"/>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Tree>
    <p:extLst>
      <p:ext uri="{BB962C8B-B14F-4D97-AF65-F5344CB8AC3E}">
        <p14:creationId xmlns:p14="http://schemas.microsoft.com/office/powerpoint/2010/main" val="42864499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414704"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日期版面配置區 14">
            <a:extLst>
              <a:ext uri="{FF2B5EF4-FFF2-40B4-BE49-F238E27FC236}">
                <a16:creationId xmlns:a16="http://schemas.microsoft.com/office/drawing/2014/main" id="{8CF48FC6-5D6A-E52D-D6B1-55AE03F5477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2" name="標題 2">
            <a:extLst>
              <a:ext uri="{FF2B5EF4-FFF2-40B4-BE49-F238E27FC236}">
                <a16:creationId xmlns:a16="http://schemas.microsoft.com/office/drawing/2014/main" id="{0DE798CF-EF1D-515C-6E45-1649D72D576A}"/>
              </a:ext>
            </a:extLst>
          </p:cNvPr>
          <p:cNvSpPr txBox="1">
            <a:spLocks/>
          </p:cNvSpPr>
          <p:nvPr/>
        </p:nvSpPr>
        <p:spPr>
          <a:xfrm>
            <a:off x="825934" y="85928"/>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季營收概況</a:t>
            </a:r>
            <a:endParaRPr lang="en-US" altLang="zh-TW" dirty="0"/>
          </a:p>
        </p:txBody>
      </p:sp>
      <p:pic>
        <p:nvPicPr>
          <p:cNvPr id="5" name="圖片 4">
            <a:extLst>
              <a:ext uri="{FF2B5EF4-FFF2-40B4-BE49-F238E27FC236}">
                <a16:creationId xmlns:a16="http://schemas.microsoft.com/office/drawing/2014/main" id="{32D9250B-D7E1-D0B3-1FD0-CB7B09D2F71A}"/>
              </a:ext>
            </a:extLst>
          </p:cNvPr>
          <p:cNvPicPr>
            <a:picLocks noChangeAspect="1"/>
          </p:cNvPicPr>
          <p:nvPr/>
        </p:nvPicPr>
        <p:blipFill>
          <a:blip r:embed="rId5"/>
          <a:stretch>
            <a:fillRect/>
          </a:stretch>
        </p:blipFill>
        <p:spPr>
          <a:xfrm>
            <a:off x="249429" y="581921"/>
            <a:ext cx="11693141" cy="5694158"/>
          </a:xfrm>
          <a:prstGeom prst="rect">
            <a:avLst/>
          </a:prstGeom>
        </p:spPr>
      </p:pic>
    </p:spTree>
    <p:extLst>
      <p:ext uri="{BB962C8B-B14F-4D97-AF65-F5344CB8AC3E}">
        <p14:creationId xmlns:p14="http://schemas.microsoft.com/office/powerpoint/2010/main" val="4539614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485520" y="58567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日期版面配置區 14">
            <a:extLst>
              <a:ext uri="{FF2B5EF4-FFF2-40B4-BE49-F238E27FC236}">
                <a16:creationId xmlns:a16="http://schemas.microsoft.com/office/drawing/2014/main" id="{CD0ED1E9-D649-C5F6-6856-4BE20C36374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5" name="標題 2">
            <a:extLst>
              <a:ext uri="{FF2B5EF4-FFF2-40B4-BE49-F238E27FC236}">
                <a16:creationId xmlns:a16="http://schemas.microsoft.com/office/drawing/2014/main" id="{F146E2C5-2363-A54A-F416-85C2F59356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高頻無線通訊模組</a:t>
            </a:r>
            <a:endParaRPr lang="en-US" altLang="zh-TW" dirty="0"/>
          </a:p>
        </p:txBody>
      </p:sp>
      <p:pic>
        <p:nvPicPr>
          <p:cNvPr id="6" name="圖片 5">
            <a:extLst>
              <a:ext uri="{FF2B5EF4-FFF2-40B4-BE49-F238E27FC236}">
                <a16:creationId xmlns:a16="http://schemas.microsoft.com/office/drawing/2014/main" id="{1792280C-2870-E898-0488-9DF433F3219B}"/>
              </a:ext>
            </a:extLst>
          </p:cNvPr>
          <p:cNvPicPr>
            <a:picLocks noChangeAspect="1"/>
          </p:cNvPicPr>
          <p:nvPr/>
        </p:nvPicPr>
        <p:blipFill>
          <a:blip r:embed="rId5"/>
          <a:stretch>
            <a:fillRect/>
          </a:stretch>
        </p:blipFill>
        <p:spPr>
          <a:xfrm>
            <a:off x="1" y="903391"/>
            <a:ext cx="12053508" cy="5581794"/>
          </a:xfrm>
          <a:prstGeom prst="rect">
            <a:avLst/>
          </a:prstGeom>
        </p:spPr>
      </p:pic>
    </p:spTree>
    <p:extLst>
      <p:ext uri="{BB962C8B-B14F-4D97-AF65-F5344CB8AC3E}">
        <p14:creationId xmlns:p14="http://schemas.microsoft.com/office/powerpoint/2010/main" val="161525886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65395"/>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日期版面配置區 14">
            <a:extLst>
              <a:ext uri="{FF2B5EF4-FFF2-40B4-BE49-F238E27FC236}">
                <a16:creationId xmlns:a16="http://schemas.microsoft.com/office/drawing/2014/main" id="{30F9E2EE-1A69-D68F-0771-12D5B8D20E5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0657F2AE-493A-E43F-9E7F-B9487000A7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混合積體電路模組</a:t>
            </a:r>
            <a:endParaRPr lang="en-US" altLang="zh-TW" dirty="0"/>
          </a:p>
        </p:txBody>
      </p:sp>
      <p:pic>
        <p:nvPicPr>
          <p:cNvPr id="4" name="圖片 3">
            <a:extLst>
              <a:ext uri="{FF2B5EF4-FFF2-40B4-BE49-F238E27FC236}">
                <a16:creationId xmlns:a16="http://schemas.microsoft.com/office/drawing/2014/main" id="{983D149F-2A3C-267B-A9FE-538E7D40C3A1}"/>
              </a:ext>
            </a:extLst>
          </p:cNvPr>
          <p:cNvPicPr>
            <a:picLocks noChangeAspect="1"/>
          </p:cNvPicPr>
          <p:nvPr/>
        </p:nvPicPr>
        <p:blipFill>
          <a:blip r:embed="rId5"/>
          <a:stretch>
            <a:fillRect/>
          </a:stretch>
        </p:blipFill>
        <p:spPr>
          <a:xfrm>
            <a:off x="0" y="914401"/>
            <a:ext cx="12088783" cy="5496338"/>
          </a:xfrm>
          <a:prstGeom prst="rect">
            <a:avLst/>
          </a:prstGeom>
        </p:spPr>
      </p:pic>
    </p:spTree>
    <p:extLst>
      <p:ext uri="{BB962C8B-B14F-4D97-AF65-F5344CB8AC3E}">
        <p14:creationId xmlns:p14="http://schemas.microsoft.com/office/powerpoint/2010/main" val="1938508524"/>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日期版面配置區 14">
            <a:extLst>
              <a:ext uri="{FF2B5EF4-FFF2-40B4-BE49-F238E27FC236}">
                <a16:creationId xmlns:a16="http://schemas.microsoft.com/office/drawing/2014/main" id="{FBA9EB13-FFBC-FBE0-8DD8-E9BA2E8D96A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5861FAC5-71DC-9A08-852A-E783A1D19487}"/>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陶瓷電路板</a:t>
            </a:r>
            <a:endParaRPr lang="en-US" altLang="zh-TW" dirty="0"/>
          </a:p>
        </p:txBody>
      </p:sp>
      <p:pic>
        <p:nvPicPr>
          <p:cNvPr id="4" name="圖片 3">
            <a:extLst>
              <a:ext uri="{FF2B5EF4-FFF2-40B4-BE49-F238E27FC236}">
                <a16:creationId xmlns:a16="http://schemas.microsoft.com/office/drawing/2014/main" id="{FD9BC815-6C39-8350-9A22-F5A8A44961C9}"/>
              </a:ext>
            </a:extLst>
          </p:cNvPr>
          <p:cNvPicPr>
            <a:picLocks noChangeAspect="1"/>
          </p:cNvPicPr>
          <p:nvPr/>
        </p:nvPicPr>
        <p:blipFill>
          <a:blip r:embed="rId4"/>
          <a:stretch>
            <a:fillRect/>
          </a:stretch>
        </p:blipFill>
        <p:spPr>
          <a:xfrm>
            <a:off x="0" y="1072356"/>
            <a:ext cx="12053507" cy="5412829"/>
          </a:xfrm>
          <a:prstGeom prst="rect">
            <a:avLst/>
          </a:prstGeom>
        </p:spPr>
      </p:pic>
    </p:spTree>
    <p:extLst>
      <p:ext uri="{BB962C8B-B14F-4D97-AF65-F5344CB8AC3E}">
        <p14:creationId xmlns:p14="http://schemas.microsoft.com/office/powerpoint/2010/main" val="188983776"/>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日期版面配置區 14">
            <a:extLst>
              <a:ext uri="{FF2B5EF4-FFF2-40B4-BE49-F238E27FC236}">
                <a16:creationId xmlns:a16="http://schemas.microsoft.com/office/drawing/2014/main" id="{4A018FB7-5F68-0B05-2283-E9AFC773AF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DCB50AD1-658C-DD64-A7A1-62C668A24A66}"/>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影像產品</a:t>
            </a:r>
            <a:endParaRPr lang="en-US" altLang="zh-TW" dirty="0"/>
          </a:p>
        </p:txBody>
      </p:sp>
      <p:pic>
        <p:nvPicPr>
          <p:cNvPr id="3" name="圖片 2">
            <a:extLst>
              <a:ext uri="{FF2B5EF4-FFF2-40B4-BE49-F238E27FC236}">
                <a16:creationId xmlns:a16="http://schemas.microsoft.com/office/drawing/2014/main" id="{258CC2B3-C1E6-5F39-45CA-CB3FBC5A5A4E}"/>
              </a:ext>
            </a:extLst>
          </p:cNvPr>
          <p:cNvPicPr>
            <a:picLocks noChangeAspect="1"/>
          </p:cNvPicPr>
          <p:nvPr/>
        </p:nvPicPr>
        <p:blipFill>
          <a:blip r:embed="rId4"/>
          <a:stretch>
            <a:fillRect/>
          </a:stretch>
        </p:blipFill>
        <p:spPr>
          <a:xfrm>
            <a:off x="0" y="1072357"/>
            <a:ext cx="12006470" cy="5328444"/>
          </a:xfrm>
          <a:prstGeom prst="rect">
            <a:avLst/>
          </a:prstGeom>
        </p:spPr>
      </p:pic>
    </p:spTree>
    <p:extLst>
      <p:ext uri="{BB962C8B-B14F-4D97-AF65-F5344CB8AC3E}">
        <p14:creationId xmlns:p14="http://schemas.microsoft.com/office/powerpoint/2010/main" val="3988112263"/>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財務資訊</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Tree>
    <p:extLst>
      <p:ext uri="{BB962C8B-B14F-4D97-AF65-F5344CB8AC3E}">
        <p14:creationId xmlns:p14="http://schemas.microsoft.com/office/powerpoint/2010/main" val="1474640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4" name="投影片編號版面配置區 3">
            <a:extLst>
              <a:ext uri="{FF2B5EF4-FFF2-40B4-BE49-F238E27FC236}">
                <a16:creationId xmlns:a16="http://schemas.microsoft.com/office/drawing/2014/main" id="{286E5821-FCA5-A2E0-BFE7-092AB52529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7" name="日期版面配置區 14">
            <a:extLst>
              <a:ext uri="{FF2B5EF4-FFF2-40B4-BE49-F238E27FC236}">
                <a16:creationId xmlns:a16="http://schemas.microsoft.com/office/drawing/2014/main" id="{1A309D81-CB98-2621-F74F-30AD142CD0B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8" name="頁尾版面配置區 15">
            <a:extLst>
              <a:ext uri="{FF2B5EF4-FFF2-40B4-BE49-F238E27FC236}">
                <a16:creationId xmlns:a16="http://schemas.microsoft.com/office/drawing/2014/main" id="{A1596283-F710-ED1F-75DD-3510D5BABD2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標題 2">
            <a:extLst>
              <a:ext uri="{FF2B5EF4-FFF2-40B4-BE49-F238E27FC236}">
                <a16:creationId xmlns:a16="http://schemas.microsoft.com/office/drawing/2014/main" id="{FB178C41-1E39-7CCD-4707-D49FE28AD773}"/>
              </a:ext>
            </a:extLst>
          </p:cNvPr>
          <p:cNvSpPr txBox="1">
            <a:spLocks/>
          </p:cNvSpPr>
          <p:nvPr/>
        </p:nvSpPr>
        <p:spPr>
          <a:xfrm>
            <a:off x="390525" y="133553"/>
            <a:ext cx="10457049"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銷售分析</a:t>
            </a:r>
            <a:endParaRPr kumimoji="0" lang="en-US" altLang="zh-TW"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endParaRPr>
          </a:p>
        </p:txBody>
      </p:sp>
      <p:sp>
        <p:nvSpPr>
          <p:cNvPr id="6" name="文字方塊 5">
            <a:extLst>
              <a:ext uri="{FF2B5EF4-FFF2-40B4-BE49-F238E27FC236}">
                <a16:creationId xmlns:a16="http://schemas.microsoft.com/office/drawing/2014/main" id="{2D8DE761-F41B-411B-E68C-27D03220BC7B}"/>
              </a:ext>
            </a:extLst>
          </p:cNvPr>
          <p:cNvSpPr txBox="1"/>
          <p:nvPr/>
        </p:nvSpPr>
        <p:spPr>
          <a:xfrm>
            <a:off x="4795014" y="930356"/>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4000" dirty="0">
                <a:solidFill>
                  <a:prstClr val="black"/>
                </a:solidFill>
                <a:latin typeface="標楷體" panose="03000509000000000000" pitchFamily="65" charset="-120"/>
                <a:ea typeface="標楷體" panose="03000509000000000000" pitchFamily="65" charset="-120"/>
              </a:rPr>
              <a:t>銷售</a:t>
            </a: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 </a:t>
            </a:r>
            <a:r>
              <a:rPr kumimoji="0" lang="en-US" altLang="zh-TW"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rPr>
              <a:t>%</a:t>
            </a:r>
            <a:endParaRPr kumimoji="0" lang="zh-TW" altLang="en-US"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endParaRPr>
          </a:p>
        </p:txBody>
      </p:sp>
      <p:pic>
        <p:nvPicPr>
          <p:cNvPr id="5" name="圖片 4">
            <a:extLst>
              <a:ext uri="{FF2B5EF4-FFF2-40B4-BE49-F238E27FC236}">
                <a16:creationId xmlns:a16="http://schemas.microsoft.com/office/drawing/2014/main" id="{06909988-7106-B635-0D8D-322F31376A02}"/>
              </a:ext>
            </a:extLst>
          </p:cNvPr>
          <p:cNvPicPr>
            <a:picLocks noChangeAspect="1"/>
          </p:cNvPicPr>
          <p:nvPr/>
        </p:nvPicPr>
        <p:blipFill>
          <a:blip r:embed="rId2"/>
          <a:stretch>
            <a:fillRect/>
          </a:stretch>
        </p:blipFill>
        <p:spPr>
          <a:xfrm>
            <a:off x="3278606" y="891470"/>
            <a:ext cx="5023539" cy="5481484"/>
          </a:xfrm>
          <a:prstGeom prst="rect">
            <a:avLst/>
          </a:prstGeom>
        </p:spPr>
      </p:pic>
    </p:spTree>
    <p:extLst>
      <p:ext uri="{BB962C8B-B14F-4D97-AF65-F5344CB8AC3E}">
        <p14:creationId xmlns:p14="http://schemas.microsoft.com/office/powerpoint/2010/main" val="3112384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069278" y="235279"/>
            <a:ext cx="7226300" cy="1384995"/>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下季展望</a:t>
            </a:r>
            <a:endParaRPr kumimoji="0" lang="en-US" altLang="zh-TW" sz="3600" b="0" i="0" u="none" strike="noStrike" kern="1200" cap="none" spc="-5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日期版面配置區 14">
            <a:extLst>
              <a:ext uri="{FF2B5EF4-FFF2-40B4-BE49-F238E27FC236}">
                <a16:creationId xmlns:a16="http://schemas.microsoft.com/office/drawing/2014/main" id="{F2401DDF-EF8E-1E16-5B0E-D0BDF64A2A6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文字方塊 5">
            <a:extLst>
              <a:ext uri="{FF2B5EF4-FFF2-40B4-BE49-F238E27FC236}">
                <a16:creationId xmlns:a16="http://schemas.microsoft.com/office/drawing/2014/main" id="{30BBF391-5C94-EC0C-E42A-802FEB03B948}"/>
              </a:ext>
            </a:extLst>
          </p:cNvPr>
          <p:cNvSpPr txBox="1"/>
          <p:nvPr/>
        </p:nvSpPr>
        <p:spPr>
          <a:xfrm>
            <a:off x="1192695" y="2297759"/>
            <a:ext cx="9382539" cy="1200329"/>
          </a:xfrm>
          <a:prstGeom prst="rect">
            <a:avLst/>
          </a:prstGeom>
          <a:noFill/>
        </p:spPr>
        <p:txBody>
          <a:bodyPr wrap="square" rtlCol="0">
            <a:spAutoFit/>
          </a:bodyPr>
          <a:lstStyle/>
          <a:p>
            <a:pPr lvl="0" algn="ctr">
              <a:defRPr/>
            </a:pPr>
            <a:r>
              <a:rPr kumimoji="0" lang="en-US" altLang="zh-TW" sz="3600" b="0" i="0" u="none" strike="noStrike" kern="1200" cap="none" spc="0" normalizeH="0" baseline="0" noProof="0">
                <a:ln>
                  <a:noFill/>
                </a:ln>
                <a:solidFill>
                  <a:prstClr val="black"/>
                </a:solidFill>
                <a:effectLst/>
                <a:uLnTx/>
                <a:uFillTx/>
                <a:latin typeface="標楷體" panose="03000509000000000000" pitchFamily="65" charset="-120"/>
                <a:ea typeface="標楷體" panose="03000509000000000000" pitchFamily="65" charset="-120"/>
                <a:cs typeface="+mn-cs"/>
              </a:rPr>
              <a:t>“</a:t>
            </a:r>
            <a:r>
              <a:rPr lang="zh-TW" altLang="en-US" sz="3600">
                <a:solidFill>
                  <a:prstClr val="black"/>
                </a:solidFill>
                <a:latin typeface="標楷體" panose="03000509000000000000" pitchFamily="65" charset="-120"/>
                <a:ea typeface="標楷體" panose="03000509000000000000" pitchFamily="65" charset="-120"/>
              </a:rPr>
              <a:t>公司</a:t>
            </a:r>
            <a:r>
              <a:rPr lang="zh-TW" altLang="en-US" sz="3600" dirty="0">
                <a:solidFill>
                  <a:prstClr val="black"/>
                </a:solidFill>
                <a:latin typeface="標楷體" panose="03000509000000000000" pitchFamily="65" charset="-120"/>
                <a:ea typeface="標楷體" panose="03000509000000000000" pitchFamily="65" charset="-120"/>
              </a:rPr>
              <a:t>預期第</a:t>
            </a:r>
            <a:r>
              <a:rPr kumimoji="0" lang="zh-TW" alt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四季營收與第三季</a:t>
            </a:r>
            <a:r>
              <a:rPr lang="zh-TW" altLang="en-US" sz="3600" dirty="0">
                <a:solidFill>
                  <a:prstClr val="black"/>
                </a:solidFill>
                <a:latin typeface="標楷體" panose="03000509000000000000" pitchFamily="65" charset="-120"/>
                <a:ea typeface="標楷體" panose="03000509000000000000" pitchFamily="65" charset="-120"/>
              </a:rPr>
              <a:t>營收相近</a:t>
            </a:r>
            <a:r>
              <a:rPr kumimoji="0" lang="zh-TW" alt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p:txBody>
      </p:sp>
    </p:spTree>
    <p:extLst>
      <p:ext uri="{BB962C8B-B14F-4D97-AF65-F5344CB8AC3E}">
        <p14:creationId xmlns:p14="http://schemas.microsoft.com/office/powerpoint/2010/main" val="555464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©2024 Tong </a:t>
            </a:r>
            <a:r>
              <a:rPr lang="en-US" altLang="zh-TW" sz="1200" dirty="0" err="1">
                <a:solidFill>
                  <a:schemeClr val="bg1"/>
                </a:solidFill>
              </a:rPr>
              <a:t>Hsing</a:t>
            </a:r>
            <a:endParaRPr lang="en-US" altLang="zh-TW" sz="1200" dirty="0">
              <a:solidFill>
                <a:schemeClr val="bg1"/>
              </a:solidFill>
            </a:endParaRP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19</a:t>
            </a:fld>
            <a:endParaRPr lang="en-US" altLang="zh-TW" sz="1200" dirty="0">
              <a:solidFill>
                <a:schemeClr val="bg1"/>
              </a:solidFill>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algn="ctr">
              <a:spcBef>
                <a:spcPct val="25000"/>
              </a:spcBef>
            </a:pPr>
            <a:r>
              <a:rPr lang="en-US" altLang="zh-TW" sz="4500" u="sng" spc="-50" dirty="0">
                <a:solidFill>
                  <a:srgbClr val="003F7C"/>
                </a:solidFill>
                <a:ea typeface="+mj-ea"/>
                <a:cs typeface="+mj-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algn="ctr"/>
            <a:r>
              <a:rPr lang="en-US" altLang="zh-TW" sz="2600" i="1" dirty="0">
                <a:solidFill>
                  <a:srgbClr val="003F7C"/>
                </a:solidFill>
                <a:latin typeface="Bookman Old Style" panose="02050604050505020204" pitchFamily="18" charset="0"/>
              </a:rPr>
              <a:t>Reality / Integrity / Customer First </a:t>
            </a:r>
            <a:endParaRPr lang="zh-TW" altLang="en-US" sz="2600" i="1" dirty="0">
              <a:solidFill>
                <a:srgbClr val="003F7C"/>
              </a:solidFill>
              <a:latin typeface="Bookman Old Style" panose="02050604050505020204" pitchFamily="18" charset="0"/>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r>
              <a:rPr lang="en-US" altLang="zh-TW" sz="2000" dirty="0">
                <a:solidFill>
                  <a:srgbClr val="003F7C"/>
                </a:solidFill>
              </a:rPr>
              <a:t>Please Visit Us @ https://www.theil.com </a:t>
            </a:r>
            <a:endParaRPr lang="zh-TW" altLang="en-US" sz="2000" dirty="0">
              <a:solidFill>
                <a:srgbClr val="003F7C"/>
              </a:solidFill>
            </a:endParaRPr>
          </a:p>
        </p:txBody>
      </p:sp>
    </p:spTree>
    <p:extLst>
      <p:ext uri="{BB962C8B-B14F-4D97-AF65-F5344CB8AC3E}">
        <p14:creationId xmlns:p14="http://schemas.microsoft.com/office/powerpoint/2010/main" val="3156126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000" name="Rectangle 84999">
            <a:extLst>
              <a:ext uri="{FF2B5EF4-FFF2-40B4-BE49-F238E27FC236}">
                <a16:creationId xmlns:a16="http://schemas.microsoft.com/office/drawing/2014/main" id="{DE1F88EA-5B85-4782-9A95-9C738F48E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02" name="Rectangle 85001">
            <a:extLst>
              <a:ext uri="{FF2B5EF4-FFF2-40B4-BE49-F238E27FC236}">
                <a16:creationId xmlns:a16="http://schemas.microsoft.com/office/drawing/2014/main" id="{E9A9E663-1F8A-406B-B295-B1EF8596D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cxnSp>
        <p:nvCxnSpPr>
          <p:cNvPr id="85004" name="Straight Connector 85003">
            <a:extLst>
              <a:ext uri="{FF2B5EF4-FFF2-40B4-BE49-F238E27FC236}">
                <a16:creationId xmlns:a16="http://schemas.microsoft.com/office/drawing/2014/main" id="{EC97561C-9294-4114-A5D6-9CF6CF68AC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85006" name="Rectangle 85005">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995" name="Rectangle 3"/>
          <p:cNvSpPr>
            <a:spLocks noChangeArrowheads="1"/>
          </p:cNvSpPr>
          <p:nvPr/>
        </p:nvSpPr>
        <p:spPr bwMode="auto">
          <a:xfrm>
            <a:off x="807257" y="406410"/>
            <a:ext cx="6750987" cy="946784"/>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zh-TW" altLang="en-US"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rPr>
              <a:t>免責聲明</a:t>
            </a:r>
            <a:endParaRPr kumimoji="0" lang="en-US" altLang="zh-TW"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endParaRPr>
          </a:p>
        </p:txBody>
      </p:sp>
      <p:sp>
        <p:nvSpPr>
          <p:cNvPr id="85008" name="Rectangle 85007">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10" name="Rectangle 85009">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a:xfrm>
            <a:off x="9900458" y="6459785"/>
            <a:ext cx="1312025" cy="365125"/>
          </a:xfrm>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
        <p:nvSpPr>
          <p:cNvPr id="2" name="Text Box 2">
            <a:extLst>
              <a:ext uri="{FF2B5EF4-FFF2-40B4-BE49-F238E27FC236}">
                <a16:creationId xmlns:a16="http://schemas.microsoft.com/office/drawing/2014/main" id="{D891DA0A-A4FA-01B0-77C2-FAC24360711B}"/>
              </a:ext>
            </a:extLst>
          </p:cNvPr>
          <p:cNvSpPr txBox="1">
            <a:spLocks noChangeArrowheads="1"/>
          </p:cNvSpPr>
          <p:nvPr/>
        </p:nvSpPr>
        <p:spPr bwMode="auto">
          <a:xfrm>
            <a:off x="201893" y="1533603"/>
            <a:ext cx="7882892" cy="4798237"/>
          </a:xfrm>
          <a:prstGeom prst="rect">
            <a:avLst/>
          </a:prstGeom>
          <a:noFill/>
          <a:ln w="9525">
            <a:noFill/>
            <a:miter lim="800000"/>
            <a:headEnd/>
            <a:tailEnd/>
          </a:ln>
          <a:effectLst/>
        </p:spPr>
        <p:txBody>
          <a:bodyPr wrap="square">
            <a:spAutoFit/>
          </a:bodyPr>
          <a:lstStyle/>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本簡報資料所提供資訊，包含前瞻性看法。這些前瞻性看法可能因風險、不確定性與假設等的不同狀況而超出我們的判斷，實際結果將可能與此看法有重大出入。由於這些風險、不確定性與假設等的不同狀況，本簡報資料中的前瞻性事件與狀況可能不會依預期發生。讀者不應完全依賴此前瞻性資訊。</a:t>
            </a:r>
          </a:p>
          <a:p>
            <a:pPr marL="457200" indent="-457200" algn="l">
              <a:lnSpc>
                <a:spcPct val="90000"/>
              </a:lnSpc>
              <a:spcBef>
                <a:spcPct val="20000"/>
              </a:spcBef>
              <a:buFontTx/>
              <a:buChar char="•"/>
            </a:pPr>
            <a:endParaRPr lang="zh-TW" altLang="en-US" sz="2200" dirty="0">
              <a:solidFill>
                <a:srgbClr val="000099"/>
              </a:solidFill>
              <a:latin typeface="標楷體" pitchFamily="65" charset="-120"/>
              <a:ea typeface="標楷體" pitchFamily="65" charset="-120"/>
            </a:endParaRPr>
          </a:p>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同欣電子工業股份有限公司(本公司)已儘可能確保本簡報資料為正確無誤且並無遺漏及過時。然而，本公司概無就有關資料之可靠性、準確性或完備性做出任何明示或暗示之聲明或保證，且對本簡報資料任何內容或因倚賴該等內容所採取行動而直接或間接引致之任何損失概不負責。未經本公司許可的情況下，不可複製、修改、重新編譯、刪減或傳送本簡報任何內容，或將任何該等內容用於商業用途。</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zh-TW" altLang="en-US" sz="4500" dirty="0">
                <a:solidFill>
                  <a:srgbClr val="003F7C"/>
                </a:solidFill>
                <a:latin typeface="標楷體" panose="03000509000000000000" pitchFamily="65" charset="-120"/>
                <a:ea typeface="標楷體" panose="03000509000000000000" pitchFamily="65" charset="-120"/>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lgn="l">
              <a:spcBef>
                <a:spcPct val="80000"/>
              </a:spcBef>
              <a:buFontTx/>
              <a:buAutoNum type="arabicPeriod"/>
            </a:pPr>
            <a:r>
              <a:rPr lang="zh-TW" altLang="en-US"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4</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690563" y="164968"/>
            <a:ext cx="10496550" cy="646331"/>
          </a:xfrm>
          <a:prstGeom prst="rect">
            <a:avLst/>
          </a:prstGeom>
          <a:noFill/>
        </p:spPr>
        <p:txBody>
          <a:bodyPr wrap="square">
            <a:spAutoFit/>
          </a:bodyPr>
          <a:lstStyle/>
          <a:p>
            <a:pPr algn="ctr"/>
            <a:r>
              <a:rPr lang="en-US" altLang="zh-TW" sz="3600" spc="-50" dirty="0">
                <a:solidFill>
                  <a:srgbClr val="003F7C"/>
                </a:solidFill>
                <a:latin typeface="標楷體" panose="03000509000000000000" pitchFamily="65" charset="-120"/>
                <a:ea typeface="標楷體" panose="03000509000000000000" pitchFamily="65" charset="-120"/>
                <a:cs typeface="+mj-cs"/>
              </a:rPr>
              <a:t>2025</a:t>
            </a:r>
            <a:r>
              <a:rPr lang="zh-TW" altLang="en-US" sz="3600" spc="-50" dirty="0">
                <a:solidFill>
                  <a:srgbClr val="003F7C"/>
                </a:solidFill>
                <a:latin typeface="標楷體" panose="03000509000000000000" pitchFamily="65" charset="-120"/>
                <a:ea typeface="標楷體" panose="03000509000000000000" pitchFamily="65" charset="-120"/>
                <a:cs typeface="+mj-cs"/>
              </a:rPr>
              <a:t>年第三季合併損益與前季比較</a:t>
            </a:r>
          </a:p>
        </p:txBody>
      </p:sp>
      <p:sp>
        <p:nvSpPr>
          <p:cNvPr id="7" name="Text Box 8">
            <a:extLst>
              <a:ext uri="{FF2B5EF4-FFF2-40B4-BE49-F238E27FC236}">
                <a16:creationId xmlns:a16="http://schemas.microsoft.com/office/drawing/2014/main" id="{F1BD7306-BF22-F4BF-EF1E-0416047A4E3A}"/>
              </a:ext>
            </a:extLst>
          </p:cNvPr>
          <p:cNvSpPr txBox="1">
            <a:spLocks noChangeArrowheads="1"/>
          </p:cNvSpPr>
          <p:nvPr/>
        </p:nvSpPr>
        <p:spPr bwMode="auto">
          <a:xfrm>
            <a:off x="280990" y="6027256"/>
            <a:ext cx="6056312" cy="307777"/>
          </a:xfrm>
          <a:prstGeom prst="rect">
            <a:avLst/>
          </a:prstGeom>
          <a:noFill/>
          <a:ln w="9525">
            <a:noFill/>
            <a:miter lim="800000"/>
            <a:headEnd/>
            <a:tailEnd/>
          </a:ln>
          <a:effectLst/>
        </p:spPr>
        <p:txBody>
          <a:bodyPr wrap="square">
            <a:spAutoFit/>
          </a:bodyPr>
          <a:lstStyle/>
          <a:p>
            <a:pPr>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第三季與第二季平均流通在外股數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 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3" name="圖片 2">
            <a:extLst>
              <a:ext uri="{FF2B5EF4-FFF2-40B4-BE49-F238E27FC236}">
                <a16:creationId xmlns:a16="http://schemas.microsoft.com/office/drawing/2014/main" id="{6CC71C15-0E8F-71A9-0F08-726F2ABBD9A2}"/>
              </a:ext>
            </a:extLst>
          </p:cNvPr>
          <p:cNvPicPr>
            <a:picLocks noChangeAspect="1"/>
          </p:cNvPicPr>
          <p:nvPr/>
        </p:nvPicPr>
        <p:blipFill>
          <a:blip r:embed="rId2"/>
          <a:stretch>
            <a:fillRect/>
          </a:stretch>
        </p:blipFill>
        <p:spPr>
          <a:xfrm>
            <a:off x="349624" y="1048871"/>
            <a:ext cx="11506200" cy="497838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5</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2025</a:t>
            </a:r>
            <a:r>
              <a:rPr lang="zh-TW" altLang="en-US" dirty="0"/>
              <a:t>年第三季合併損益與去年同期比較</a:t>
            </a: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*2024</a:t>
            </a:r>
            <a:r>
              <a:rPr lang="zh-TW" altLang="en-US" sz="1400" b="1" dirty="0">
                <a:solidFill>
                  <a:schemeClr val="accent2"/>
                </a:solidFill>
                <a:latin typeface="標楷體" panose="03000509000000000000" pitchFamily="65" charset="-120"/>
                <a:ea typeface="標楷體" panose="03000509000000000000" pitchFamily="65" charset="-120"/>
              </a:rPr>
              <a:t>年與</a:t>
            </a: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年第三季平均流通在外股數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2" name="圖片 1">
            <a:extLst>
              <a:ext uri="{FF2B5EF4-FFF2-40B4-BE49-F238E27FC236}">
                <a16:creationId xmlns:a16="http://schemas.microsoft.com/office/drawing/2014/main" id="{0CDC1103-CC0A-ED8D-D2C2-B9E82961D003}"/>
              </a:ext>
            </a:extLst>
          </p:cNvPr>
          <p:cNvPicPr>
            <a:picLocks noChangeAspect="1"/>
          </p:cNvPicPr>
          <p:nvPr/>
        </p:nvPicPr>
        <p:blipFill>
          <a:blip r:embed="rId2"/>
          <a:stretch>
            <a:fillRect/>
          </a:stretch>
        </p:blipFill>
        <p:spPr>
          <a:xfrm>
            <a:off x="336176" y="1039906"/>
            <a:ext cx="11568953" cy="5105400"/>
          </a:xfrm>
          <a:prstGeom prst="rect">
            <a:avLst/>
          </a:prstGeom>
        </p:spPr>
      </p:pic>
    </p:spTree>
    <p:extLst>
      <p:ext uri="{BB962C8B-B14F-4D97-AF65-F5344CB8AC3E}">
        <p14:creationId xmlns:p14="http://schemas.microsoft.com/office/powerpoint/2010/main" val="57657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E8817-58B1-F851-059C-60944F03EDE2}"/>
            </a:ext>
          </a:extLst>
        </p:cNvPr>
        <p:cNvGrpSpPr/>
        <p:nvPr/>
      </p:nvGrpSpPr>
      <p:grpSpPr>
        <a:xfrm>
          <a:off x="0" y="0"/>
          <a:ext cx="0" cy="0"/>
          <a:chOff x="0" y="0"/>
          <a:chExt cx="0" cy="0"/>
        </a:xfrm>
      </p:grpSpPr>
      <p:sp>
        <p:nvSpPr>
          <p:cNvPr id="9" name="標題 2">
            <a:extLst>
              <a:ext uri="{FF2B5EF4-FFF2-40B4-BE49-F238E27FC236}">
                <a16:creationId xmlns:a16="http://schemas.microsoft.com/office/drawing/2014/main" id="{BE116A75-BFF9-2268-18ED-87D3289F0197}"/>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8E507AA3-3A18-9D9A-F5AE-57D47254B98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11" name="頁尾版面配置區 15">
            <a:extLst>
              <a:ext uri="{FF2B5EF4-FFF2-40B4-BE49-F238E27FC236}">
                <a16:creationId xmlns:a16="http://schemas.microsoft.com/office/drawing/2014/main" id="{2C489841-E6A6-7358-730B-1B2905FDB4C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1920A66F-10BB-B4A5-015C-C9E8CCF1DF3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6A3DA29B-7216-E6A1-E5A4-82958B300957}"/>
              </a:ext>
            </a:extLst>
          </p:cNvPr>
          <p:cNvSpPr txBox="1"/>
          <p:nvPr/>
        </p:nvSpPr>
        <p:spPr>
          <a:xfrm>
            <a:off x="766763" y="72212"/>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2025</a:t>
            </a:r>
            <a:r>
              <a:rPr kumimoji="0" lang="zh-TW" altLang="en-US"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年前九月合併損益與去年同期比較</a:t>
            </a:r>
          </a:p>
        </p:txBody>
      </p:sp>
      <p:sp>
        <p:nvSpPr>
          <p:cNvPr id="7" name="Text Box 8">
            <a:extLst>
              <a:ext uri="{FF2B5EF4-FFF2-40B4-BE49-F238E27FC236}">
                <a16:creationId xmlns:a16="http://schemas.microsoft.com/office/drawing/2014/main" id="{BB5BBD6E-E8BE-393F-C565-89062CB8E8B1}"/>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*2024</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年與</a:t>
            </a:r>
            <a:r>
              <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2025</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年前</a:t>
            </a:r>
            <a:r>
              <a:rPr lang="zh-TW" altLang="en-US" sz="1400" b="1" dirty="0">
                <a:solidFill>
                  <a:srgbClr val="C0504D"/>
                </a:solidFill>
                <a:latin typeface="標楷體" panose="03000509000000000000" pitchFamily="65" charset="-120"/>
                <a:ea typeface="標楷體" panose="03000509000000000000" pitchFamily="65" charset="-120"/>
              </a:rPr>
              <a:t>九月</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平均流通在外股數</a:t>
            </a:r>
            <a:r>
              <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:209.058</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百萬</a:t>
            </a:r>
            <a:endPar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endParaRPr>
          </a:p>
        </p:txBody>
      </p:sp>
      <p:pic>
        <p:nvPicPr>
          <p:cNvPr id="2" name="圖片 1">
            <a:extLst>
              <a:ext uri="{FF2B5EF4-FFF2-40B4-BE49-F238E27FC236}">
                <a16:creationId xmlns:a16="http://schemas.microsoft.com/office/drawing/2014/main" id="{A76EC942-A4F1-B32A-A371-AA102D00319C}"/>
              </a:ext>
            </a:extLst>
          </p:cNvPr>
          <p:cNvPicPr>
            <a:picLocks noChangeAspect="1"/>
          </p:cNvPicPr>
          <p:nvPr/>
        </p:nvPicPr>
        <p:blipFill>
          <a:blip r:embed="rId2"/>
          <a:stretch>
            <a:fillRect/>
          </a:stretch>
        </p:blipFill>
        <p:spPr>
          <a:xfrm>
            <a:off x="347870" y="1073426"/>
            <a:ext cx="11499573" cy="5006895"/>
          </a:xfrm>
          <a:prstGeom prst="rect">
            <a:avLst/>
          </a:prstGeom>
        </p:spPr>
      </p:pic>
    </p:spTree>
    <p:extLst>
      <p:ext uri="{BB962C8B-B14F-4D97-AF65-F5344CB8AC3E}">
        <p14:creationId xmlns:p14="http://schemas.microsoft.com/office/powerpoint/2010/main" val="276071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7</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7" y="170301"/>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2025</a:t>
            </a:r>
            <a:r>
              <a:rPr lang="zh-TW" altLang="en-US" dirty="0"/>
              <a:t>年</a:t>
            </a:r>
            <a:r>
              <a:rPr lang="en-US" altLang="zh-TW" dirty="0"/>
              <a:t>9</a:t>
            </a:r>
            <a:r>
              <a:rPr lang="zh-TW" altLang="en-US" dirty="0"/>
              <a:t>月</a:t>
            </a:r>
            <a:r>
              <a:rPr lang="en-US" altLang="zh-TW" dirty="0"/>
              <a:t>30</a:t>
            </a:r>
            <a:r>
              <a:rPr lang="zh-TW" altLang="en-US" dirty="0"/>
              <a:t>日合併簡明資產負債表</a:t>
            </a:r>
            <a:endParaRPr lang="en-US" altLang="zh-TW" dirty="0"/>
          </a:p>
        </p:txBody>
      </p:sp>
      <p:pic>
        <p:nvPicPr>
          <p:cNvPr id="2" name="圖片 1">
            <a:extLst>
              <a:ext uri="{FF2B5EF4-FFF2-40B4-BE49-F238E27FC236}">
                <a16:creationId xmlns:a16="http://schemas.microsoft.com/office/drawing/2014/main" id="{073A96F3-3C06-A169-D937-73B0193E0EFA}"/>
              </a:ext>
            </a:extLst>
          </p:cNvPr>
          <p:cNvPicPr>
            <a:picLocks noChangeAspect="1"/>
          </p:cNvPicPr>
          <p:nvPr/>
        </p:nvPicPr>
        <p:blipFill>
          <a:blip r:embed="rId2"/>
          <a:stretch>
            <a:fillRect/>
          </a:stretch>
        </p:blipFill>
        <p:spPr>
          <a:xfrm>
            <a:off x="377687" y="1053548"/>
            <a:ext cx="11529391" cy="5257799"/>
          </a:xfrm>
          <a:prstGeom prst="rect">
            <a:avLst/>
          </a:prstGeom>
        </p:spPr>
      </p:pic>
    </p:spTree>
    <p:extLst>
      <p:ext uri="{BB962C8B-B14F-4D97-AF65-F5344CB8AC3E}">
        <p14:creationId xmlns:p14="http://schemas.microsoft.com/office/powerpoint/2010/main" val="107360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8</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8" y="25555"/>
            <a:ext cx="10496550" cy="646331"/>
          </a:xfrm>
          <a:prstGeom prst="rect">
            <a:avLst/>
          </a:prstGeom>
          <a:noFill/>
        </p:spPr>
        <p:txBody>
          <a:bodyPr wrap="square">
            <a:spAutoFit/>
          </a:bodyPr>
          <a:lstStyle/>
          <a:p>
            <a:pPr algn="ctr"/>
            <a:r>
              <a:rPr lang="zh-TW" altLang="en-US" sz="3600" spc="-50" dirty="0">
                <a:solidFill>
                  <a:srgbClr val="003F7C"/>
                </a:solidFill>
                <a:latin typeface="標楷體" panose="03000509000000000000" pitchFamily="65" charset="-120"/>
                <a:ea typeface="標楷體" panose="03000509000000000000" pitchFamily="65" charset="-120"/>
                <a:cs typeface="+mj-cs"/>
              </a:rPr>
              <a:t>資本支出</a:t>
            </a:r>
            <a:endParaRPr lang="en-US" altLang="zh-TW" sz="3600" spc="-50" dirty="0">
              <a:solidFill>
                <a:srgbClr val="003F7C"/>
              </a:solidFill>
              <a:latin typeface="標楷體" panose="03000509000000000000" pitchFamily="65" charset="-120"/>
              <a:ea typeface="標楷體" panose="03000509000000000000" pitchFamily="65" charset="-120"/>
              <a:cs typeface="+mj-cs"/>
            </a:endParaRPr>
          </a:p>
        </p:txBody>
      </p:sp>
      <p:sp>
        <p:nvSpPr>
          <p:cNvPr id="5" name="Text Box 108">
            <a:extLst>
              <a:ext uri="{FF2B5EF4-FFF2-40B4-BE49-F238E27FC236}">
                <a16:creationId xmlns:a16="http://schemas.microsoft.com/office/drawing/2014/main" id="{99AB13B1-4567-68AE-E228-DD4478E1CD3C}"/>
              </a:ext>
            </a:extLst>
          </p:cNvPr>
          <p:cNvSpPr txBox="1">
            <a:spLocks noChangeArrowheads="1"/>
          </p:cNvSpPr>
          <p:nvPr/>
        </p:nvSpPr>
        <p:spPr bwMode="auto">
          <a:xfrm>
            <a:off x="596766" y="764579"/>
            <a:ext cx="132728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a:t>
            </a:r>
            <a:r>
              <a:rPr lang="zh-TW" altLang="en-US" sz="1400" b="1" dirty="0">
                <a:solidFill>
                  <a:prstClr val="black"/>
                </a:solidFill>
                <a:latin typeface="Century Gothic" pitchFamily="34" charset="0"/>
                <a:ea typeface="新細明體" pitchFamily="18" charset="-120"/>
              </a:rPr>
              <a:t>新台幣千元</a:t>
            </a:r>
            <a:endPar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endParaRPr>
          </a:p>
        </p:txBody>
      </p:sp>
      <p:pic>
        <p:nvPicPr>
          <p:cNvPr id="2" name="圖片 1">
            <a:extLst>
              <a:ext uri="{FF2B5EF4-FFF2-40B4-BE49-F238E27FC236}">
                <a16:creationId xmlns:a16="http://schemas.microsoft.com/office/drawing/2014/main" id="{EC2C82D1-32A4-4AB3-E193-B13D4F809EE4}"/>
              </a:ext>
            </a:extLst>
          </p:cNvPr>
          <p:cNvPicPr>
            <a:picLocks noChangeAspect="1"/>
          </p:cNvPicPr>
          <p:nvPr/>
        </p:nvPicPr>
        <p:blipFill>
          <a:blip r:embed="rId2"/>
          <a:stretch>
            <a:fillRect/>
          </a:stretch>
        </p:blipFill>
        <p:spPr>
          <a:xfrm>
            <a:off x="179294" y="1013012"/>
            <a:ext cx="11958917" cy="5621308"/>
          </a:xfrm>
          <a:prstGeom prst="rect">
            <a:avLst/>
          </a:prstGeom>
        </p:spPr>
      </p:pic>
    </p:spTree>
    <p:extLst>
      <p:ext uri="{BB962C8B-B14F-4D97-AF65-F5344CB8AC3E}">
        <p14:creationId xmlns:p14="http://schemas.microsoft.com/office/powerpoint/2010/main" val="900485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銷售分析</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Tree>
    <p:extLst>
      <p:ext uri="{BB962C8B-B14F-4D97-AF65-F5344CB8AC3E}">
        <p14:creationId xmlns:p14="http://schemas.microsoft.com/office/powerpoint/2010/main" val="2133931734"/>
      </p:ext>
    </p:extLst>
  </p:cSld>
  <p:clrMapOvr>
    <a:masterClrMapping/>
  </p:clrMapOvr>
</p:sld>
</file>

<file path=ppt/theme/theme1.xml><?xml version="1.0" encoding="utf-8"?>
<a:theme xmlns:a="http://schemas.openxmlformats.org/drawingml/2006/main" name="回顧">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1_回顧">
  <a:themeElements>
    <a:clrScheme name="Tong Hsing">
      <a:dk1>
        <a:srgbClr val="4F81BD"/>
      </a:dk1>
      <a:lt1>
        <a:sysClr val="window" lastClr="FFFFFF"/>
      </a:lt1>
      <a:dk2>
        <a:srgbClr val="344068"/>
      </a:dk2>
      <a:lt2>
        <a:srgbClr val="D9E0E6"/>
      </a:lt2>
      <a:accent1>
        <a:srgbClr val="00B0F0"/>
      </a:accent1>
      <a:accent2>
        <a:srgbClr val="013E7D"/>
      </a:accent2>
      <a:accent3>
        <a:srgbClr val="28C4CC"/>
      </a:accent3>
      <a:accent4>
        <a:srgbClr val="42BA97"/>
      </a:accent4>
      <a:accent5>
        <a:srgbClr val="3E8853"/>
      </a:accent5>
      <a:accent6>
        <a:srgbClr val="62A39F"/>
      </a:accent6>
      <a:hlink>
        <a:srgbClr val="6EAC1C"/>
      </a:hlink>
      <a:folHlink>
        <a:srgbClr val="B26B02"/>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B51D6F-3594-462B-9252-9A88363FFEE7}">
  <ds:schemaRefs>
    <ds:schemaRef ds:uri="http://schemas.microsoft.com/sharepoint/v3/contenttype/forms"/>
  </ds:schemaRefs>
</ds:datastoreItem>
</file>

<file path=customXml/itemProps3.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30224</TotalTime>
  <Words>612</Words>
  <Application>Microsoft Office PowerPoint</Application>
  <PresentationFormat>寬螢幕</PresentationFormat>
  <Paragraphs>119</Paragraphs>
  <Slides>19</Slides>
  <Notes>7</Notes>
  <HiddenSlides>0</HiddenSlides>
  <MMClips>0</MMClips>
  <ScaleCrop>false</ScaleCrop>
  <HeadingPairs>
    <vt:vector size="6" baseType="variant">
      <vt:variant>
        <vt:lpstr>使用字型</vt:lpstr>
      </vt:variant>
      <vt:variant>
        <vt:i4>11</vt:i4>
      </vt:variant>
      <vt:variant>
        <vt:lpstr>佈景主題</vt:lpstr>
      </vt:variant>
      <vt:variant>
        <vt:i4>4</vt:i4>
      </vt:variant>
      <vt:variant>
        <vt:lpstr>投影片標題</vt:lpstr>
      </vt:variant>
      <vt:variant>
        <vt:i4>19</vt:i4>
      </vt:variant>
    </vt:vector>
  </HeadingPairs>
  <TitlesOfParts>
    <vt:vector size="34" baseType="lpstr">
      <vt:lpstr>微軟正黑體</vt:lpstr>
      <vt:lpstr>新細明體</vt:lpstr>
      <vt:lpstr>標楷體</vt:lpstr>
      <vt:lpstr>Arial</vt:lpstr>
      <vt:lpstr>Bookman Old Style</vt:lpstr>
      <vt:lpstr>Calibri</vt:lpstr>
      <vt:lpstr>Calibri</vt:lpstr>
      <vt:lpstr>Calibri Light</vt:lpstr>
      <vt:lpstr>Century Gothic</vt:lpstr>
      <vt:lpstr>Times New Roman</vt:lpstr>
      <vt:lpstr>Wingdings</vt:lpstr>
      <vt:lpstr>回顧</vt:lpstr>
      <vt:lpstr>1_回顧</vt:lpstr>
      <vt:lpstr>1_Office 佈景主題</vt:lpstr>
      <vt:lpstr>4_Office 佈景主題</vt:lpstr>
      <vt:lpstr>PowerPoint 簡報</vt:lpstr>
      <vt:lpstr>PowerPoint 簡報</vt:lpstr>
      <vt:lpstr>PowerPoint 簡報</vt:lpstr>
      <vt:lpstr> </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1763</cp:revision>
  <dcterms:created xsi:type="dcterms:W3CDTF">2007-10-17T06:14:12Z</dcterms:created>
  <dcterms:modified xsi:type="dcterms:W3CDTF">2025-10-30T01:12:52Z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