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theme/themeOverride2.xml" ContentType="application/vnd.openxmlformats-officedocument.themeOverride+xml"/>
  <Override PartName="/ppt/notesSlides/notesSlide7.xml" ContentType="application/vnd.openxmlformats-officedocument.presentationml.notesSlide+xml"/>
  <Override PartName="/ppt/theme/themeOverride3.xml" ContentType="application/vnd.openxmlformats-officedocument.themeOverride+xml"/>
  <Override PartName="/ppt/notesSlides/notesSlide8.xml" ContentType="application/vnd.openxmlformats-officedocument.presentationml.notesSlide+xml"/>
  <Override PartName="/ppt/theme/themeOverride4.xml" ContentType="application/vnd.openxmlformats-officedocument.themeOverride+xml"/>
  <Override PartName="/ppt/notesSlides/notesSlide9.xml" ContentType="application/vnd.openxmlformats-officedocument.presentationml.notesSlide+xml"/>
  <Override PartName="/ppt/theme/themeOverride5.xml" ContentType="application/vnd.openxmlformats-officedocument.themeOverride+xml"/>
  <Override PartName="/ppt/notesSlides/notesSlide10.xml" ContentType="application/vnd.openxmlformats-officedocument.presentationml.notesSlide+xml"/>
  <Override PartName="/ppt/theme/themeOverride6.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 id="2147484116" r:id="rId5"/>
    <p:sldMasterId id="2147484125" r:id="rId6"/>
    <p:sldMasterId id="2147484134" r:id="rId7"/>
    <p:sldMasterId id="2147484140" r:id="rId8"/>
  </p:sldMasterIdLst>
  <p:notesMasterIdLst>
    <p:notesMasterId r:id="rId27"/>
  </p:notesMasterIdLst>
  <p:handoutMasterIdLst>
    <p:handoutMasterId r:id="rId28"/>
  </p:handoutMasterIdLst>
  <p:sldIdLst>
    <p:sldId id="556" r:id="rId9"/>
    <p:sldId id="275" r:id="rId10"/>
    <p:sldId id="576" r:id="rId11"/>
    <p:sldId id="1296" r:id="rId12"/>
    <p:sldId id="1349" r:id="rId13"/>
    <p:sldId id="1298" r:id="rId14"/>
    <p:sldId id="1350" r:id="rId15"/>
    <p:sldId id="1295" r:id="rId16"/>
    <p:sldId id="1351" r:id="rId17"/>
    <p:sldId id="1304" r:id="rId18"/>
    <p:sldId id="1305" r:id="rId19"/>
    <p:sldId id="1352" r:id="rId20"/>
    <p:sldId id="1307" r:id="rId21"/>
    <p:sldId id="1308" r:id="rId22"/>
    <p:sldId id="583" r:id="rId23"/>
    <p:sldId id="1328" r:id="rId24"/>
    <p:sldId id="1300" r:id="rId25"/>
    <p:sldId id="1297" r:id="rId26"/>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710" autoAdjust="0"/>
  </p:normalViewPr>
  <p:slideViewPr>
    <p:cSldViewPr snapToGrid="0">
      <p:cViewPr varScale="1">
        <p:scale>
          <a:sx n="64" d="100"/>
          <a:sy n="64" d="100"/>
        </p:scale>
        <p:origin x="844" y="60"/>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3" Type="http://schemas.openxmlformats.org/officeDocument/2006/relationships/slide" Target="slides/slide8.xml"/><Relationship Id="rId7" Type="http://schemas.openxmlformats.org/officeDocument/2006/relationships/slide" Target="slides/slide12.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1.xml"/><Relationship Id="rId5" Type="http://schemas.openxmlformats.org/officeDocument/2006/relationships/slide" Target="slides/slide10.xml"/><Relationship Id="rId10" Type="http://schemas.openxmlformats.org/officeDocument/2006/relationships/slide" Target="slides/slide15.xml"/><Relationship Id="rId4" Type="http://schemas.openxmlformats.org/officeDocument/2006/relationships/slide" Target="slides/slide9.xml"/><Relationship Id="rId9"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smtClean="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16</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228084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04/16/2025</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573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13836889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5918291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4773817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21971055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35929979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5325678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9558810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p>
        </p:txBody>
      </p:sp>
      <p:sp>
        <p:nvSpPr>
          <p:cNvPr id="5" name="Footer Placeholder 4"/>
          <p:cNvSpPr>
            <a:spLocks noGrp="1"/>
          </p:cNvSpPr>
          <p:nvPr>
            <p:ph type="ftr" sz="quarter" idx="11"/>
          </p:nvPr>
        </p:nvSpPr>
        <p:spPr/>
        <p:txBody>
          <a:bodyPr/>
          <a:lstStyle/>
          <a:p>
            <a:r>
              <a:rPr lang="en-US" altLang="zh-TW"/>
              <a:t>TONG HSING CONFIDENTIAL</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0232247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0627874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6508390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359439133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389131776"/>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552433691"/>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785907122"/>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980405995"/>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05288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50409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6367062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1615066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605788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cSld name="1_空白">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8981693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1502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5600896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67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7177698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51701786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39467562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27195400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30192443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59185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40846621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426823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image" Target="../media/image3.jpg"/><Relationship Id="rId4" Type="http://schemas.openxmlformats.org/officeDocument/2006/relationships/slideLayout" Target="../slideLayouts/slideLayout2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png"/><Relationship Id="rId5" Type="http://schemas.openxmlformats.org/officeDocument/2006/relationships/slideLayout" Target="../slideLayouts/slideLayout32.xml"/><Relationship Id="rId10" Type="http://schemas.openxmlformats.org/officeDocument/2006/relationships/image" Target="../media/image3.jpg"/><Relationship Id="rId4" Type="http://schemas.openxmlformats.org/officeDocument/2006/relationships/slideLayout" Target="../slideLayouts/slideLayout31.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8.xml"/><Relationship Id="rId7" Type="http://schemas.openxmlformats.org/officeDocument/2006/relationships/image" Target="../media/image1.png"/><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4.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5.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10" name="文字方塊 9">
            <a:extLst>
              <a:ext uri="{FF2B5EF4-FFF2-40B4-BE49-F238E27FC236}">
                <a16:creationId xmlns:a16="http://schemas.microsoft.com/office/drawing/2014/main" id="{2EFA18B1-8660-A630-428A-7098F1F866F3}"/>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94B9A1FA-E88B-1423-8FF2-A9D4E56EA077}"/>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430984919"/>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84366219"/>
      </p:ext>
    </p:extLst>
  </p:cSld>
  <p:clrMap bg1="lt1" tx1="dk1" bg2="lt2" tx2="dk2" accent1="accent1" accent2="accent2" accent3="accent3" accent4="accent4" accent5="accent5" accent6="accent6" hlink="hlink" folHlink="folHlink"/>
  <p:sldLayoutIdLst>
    <p:sldLayoutId id="2147484126" r:id="rId1"/>
    <p:sldLayoutId id="2147484127" r:id="rId2"/>
    <p:sldLayoutId id="2147484128" r:id="rId3"/>
    <p:sldLayoutId id="2147484129" r:id="rId4"/>
    <p:sldLayoutId id="2147484130" r:id="rId5"/>
    <p:sldLayoutId id="2147484131" r:id="rId6"/>
    <p:sldLayoutId id="2147484132" r:id="rId7"/>
    <p:sldLayoutId id="2147484133"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7"/>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3E24126F-3F9F-9AFB-C1AB-78DD70369B72}"/>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558FFBE8-581D-3AF6-0C63-5C6CB719C4A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545235334"/>
      </p:ext>
    </p:extLst>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ED00D834-EB46-F34E-7640-C09B4FAC1F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22FAE7F1-0A7B-2D9B-7A76-9714F3A0522D}"/>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026294865"/>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5.xml"/><Relationship Id="rId1" Type="http://schemas.openxmlformats.org/officeDocument/2006/relationships/themeOverride" Target="../theme/themeOverride2.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5.xml"/><Relationship Id="rId1" Type="http://schemas.openxmlformats.org/officeDocument/2006/relationships/themeOverride" Target="../theme/themeOverride3.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5.xml"/><Relationship Id="rId1" Type="http://schemas.openxmlformats.org/officeDocument/2006/relationships/themeOverride" Target="../theme/themeOverride4.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7.xml"/><Relationship Id="rId1" Type="http://schemas.openxmlformats.org/officeDocument/2006/relationships/themeOverride" Target="../theme/themeOverride5.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7.xml"/><Relationship Id="rId1" Type="http://schemas.openxmlformats.org/officeDocument/2006/relationships/themeOverride" Target="../theme/themeOverride6.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47.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5.xml"/><Relationship Id="rId1" Type="http://schemas.openxmlformats.org/officeDocument/2006/relationships/themeOverride" Target="../theme/themeOverride1.xml"/><Relationship Id="rId5" Type="http://schemas.openxmlformats.org/officeDocument/2006/relationships/image" Target="../media/image10.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First Quarter 2025</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Apr 17</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2025 </a:t>
            </a:r>
            <a:endParaRPr lang="zh-TW" altLang="en-US" dirty="0">
              <a:solidFill>
                <a:srgbClr val="003F7C"/>
              </a:solidFill>
              <a:ea typeface="新細明體" pitchFamily="18" charset="-120"/>
            </a:endParaRP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592783" y="60662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日期版面配置區 1">
            <a:extLst>
              <a:ext uri="{FF2B5EF4-FFF2-40B4-BE49-F238E27FC236}">
                <a16:creationId xmlns:a16="http://schemas.microsoft.com/office/drawing/2014/main" id="{CC7DE9C8-1197-328C-2C72-1DB50A385241}"/>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pic>
        <p:nvPicPr>
          <p:cNvPr id="2" name="圖片 1">
            <a:extLst>
              <a:ext uri="{FF2B5EF4-FFF2-40B4-BE49-F238E27FC236}">
                <a16:creationId xmlns:a16="http://schemas.microsoft.com/office/drawing/2014/main" id="{BEA788D1-1482-68F5-3DA8-EF26958D5F6E}"/>
              </a:ext>
            </a:extLst>
          </p:cNvPr>
          <p:cNvPicPr>
            <a:picLocks noChangeAspect="1"/>
          </p:cNvPicPr>
          <p:nvPr/>
        </p:nvPicPr>
        <p:blipFill>
          <a:blip r:embed="rId5"/>
          <a:stretch>
            <a:fillRect/>
          </a:stretch>
        </p:blipFill>
        <p:spPr>
          <a:xfrm>
            <a:off x="205809" y="914400"/>
            <a:ext cx="11810600" cy="5456583"/>
          </a:xfrm>
          <a:prstGeom prst="rect">
            <a:avLst/>
          </a:prstGeom>
        </p:spPr>
      </p:pic>
    </p:spTree>
    <p:extLst>
      <p:ext uri="{BB962C8B-B14F-4D97-AF65-F5344CB8AC3E}">
        <p14:creationId xmlns:p14="http://schemas.microsoft.com/office/powerpoint/2010/main" val="997981507"/>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521967" y="58567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sp>
        <p:nvSpPr>
          <p:cNvPr id="5" name="日期版面配置區 1">
            <a:extLst>
              <a:ext uri="{FF2B5EF4-FFF2-40B4-BE49-F238E27FC236}">
                <a16:creationId xmlns:a16="http://schemas.microsoft.com/office/drawing/2014/main" id="{CA31AE11-4BE7-DED2-565C-3E6CFFD2F172}"/>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pic>
        <p:nvPicPr>
          <p:cNvPr id="3" name="圖片 2">
            <a:extLst>
              <a:ext uri="{FF2B5EF4-FFF2-40B4-BE49-F238E27FC236}">
                <a16:creationId xmlns:a16="http://schemas.microsoft.com/office/drawing/2014/main" id="{597CFE47-5CF8-6EEE-D9B6-AF702FBB73AB}"/>
              </a:ext>
            </a:extLst>
          </p:cNvPr>
          <p:cNvPicPr>
            <a:picLocks noChangeAspect="1"/>
          </p:cNvPicPr>
          <p:nvPr/>
        </p:nvPicPr>
        <p:blipFill>
          <a:blip r:embed="rId5"/>
          <a:stretch>
            <a:fillRect/>
          </a:stretch>
        </p:blipFill>
        <p:spPr>
          <a:xfrm>
            <a:off x="0" y="805070"/>
            <a:ext cx="12088783" cy="5680115"/>
          </a:xfrm>
          <a:prstGeom prst="rect">
            <a:avLst/>
          </a:prstGeom>
        </p:spPr>
      </p:pic>
    </p:spTree>
    <p:extLst>
      <p:ext uri="{BB962C8B-B14F-4D97-AF65-F5344CB8AC3E}">
        <p14:creationId xmlns:p14="http://schemas.microsoft.com/office/powerpoint/2010/main" val="25370463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21967" y="594667"/>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sp>
        <p:nvSpPr>
          <p:cNvPr id="6" name="日期版面配置區 1">
            <a:extLst>
              <a:ext uri="{FF2B5EF4-FFF2-40B4-BE49-F238E27FC236}">
                <a16:creationId xmlns:a16="http://schemas.microsoft.com/office/drawing/2014/main" id="{01485416-99F1-22AD-E7DF-63397A52F0F3}"/>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pic>
        <p:nvPicPr>
          <p:cNvPr id="4" name="圖片 3">
            <a:extLst>
              <a:ext uri="{FF2B5EF4-FFF2-40B4-BE49-F238E27FC236}">
                <a16:creationId xmlns:a16="http://schemas.microsoft.com/office/drawing/2014/main" id="{72B2883B-E9A7-DA7C-5868-11756DFD028B}"/>
              </a:ext>
            </a:extLst>
          </p:cNvPr>
          <p:cNvPicPr>
            <a:picLocks noChangeAspect="1"/>
          </p:cNvPicPr>
          <p:nvPr/>
        </p:nvPicPr>
        <p:blipFill>
          <a:blip r:embed="rId5"/>
          <a:stretch>
            <a:fillRect/>
          </a:stretch>
        </p:blipFill>
        <p:spPr>
          <a:xfrm>
            <a:off x="-69574" y="983975"/>
            <a:ext cx="12088783" cy="5406886"/>
          </a:xfrm>
          <a:prstGeom prst="rect">
            <a:avLst/>
          </a:prstGeom>
        </p:spPr>
      </p:pic>
    </p:spTree>
    <p:extLst>
      <p:ext uri="{BB962C8B-B14F-4D97-AF65-F5344CB8AC3E}">
        <p14:creationId xmlns:p14="http://schemas.microsoft.com/office/powerpoint/2010/main" val="10478740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©2024 Tong </a:t>
            </a:r>
            <a:r>
              <a:rPr kumimoji="0" lang="en-US" altLang="zh-TW" sz="1200" b="0" i="0" u="none" strike="noStrike" kern="1200" cap="none" spc="0" normalizeH="0" baseline="0" noProof="0" dirty="0" err="1">
                <a:ln>
                  <a:noFill/>
                </a:ln>
                <a:solidFill>
                  <a:prstClr val="white"/>
                </a:solidFill>
                <a:effectLst/>
                <a:uLnTx/>
                <a:uFillTx/>
                <a:latin typeface="Calibri" panose="020F0502020204030204"/>
                <a:ea typeface="新細明體" panose="02020500000000000000" pitchFamily="18" charset="-120"/>
                <a:cs typeface="+mn-cs"/>
              </a:rPr>
              <a:t>Hsing</a:t>
            </a:r>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pic>
        <p:nvPicPr>
          <p:cNvPr id="6" name="圖片 5">
            <a:extLst>
              <a:ext uri="{FF2B5EF4-FFF2-40B4-BE49-F238E27FC236}">
                <a16:creationId xmlns:a16="http://schemas.microsoft.com/office/drawing/2014/main" id="{5A0675F0-AD4B-A213-DE1D-6E6D11B193EF}"/>
              </a:ext>
            </a:extLst>
          </p:cNvPr>
          <p:cNvPicPr>
            <a:picLocks noChangeAspect="1"/>
          </p:cNvPicPr>
          <p:nvPr/>
        </p:nvPicPr>
        <p:blipFill>
          <a:blip r:embed="rId4"/>
          <a:stretch>
            <a:fillRect/>
          </a:stretch>
        </p:blipFill>
        <p:spPr>
          <a:xfrm>
            <a:off x="0" y="1072356"/>
            <a:ext cx="12088783" cy="5318505"/>
          </a:xfrm>
          <a:prstGeom prst="rect">
            <a:avLst/>
          </a:prstGeom>
        </p:spPr>
      </p:pic>
    </p:spTree>
    <p:extLst>
      <p:ext uri="{BB962C8B-B14F-4D97-AF65-F5344CB8AC3E}">
        <p14:creationId xmlns:p14="http://schemas.microsoft.com/office/powerpoint/2010/main" val="1263743160"/>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3" name="圖片 2">
            <a:extLst>
              <a:ext uri="{FF2B5EF4-FFF2-40B4-BE49-F238E27FC236}">
                <a16:creationId xmlns:a16="http://schemas.microsoft.com/office/drawing/2014/main" id="{37A8D6DC-4C7C-67B1-6EB0-1A738FD557E5}"/>
              </a:ext>
            </a:extLst>
          </p:cNvPr>
          <p:cNvPicPr>
            <a:picLocks noChangeAspect="1"/>
          </p:cNvPicPr>
          <p:nvPr/>
        </p:nvPicPr>
        <p:blipFill>
          <a:blip r:embed="rId4"/>
          <a:stretch>
            <a:fillRect/>
          </a:stretch>
        </p:blipFill>
        <p:spPr>
          <a:xfrm>
            <a:off x="1" y="1072356"/>
            <a:ext cx="12088782" cy="5268779"/>
          </a:xfrm>
          <a:prstGeom prst="rect">
            <a:avLst/>
          </a:prstGeom>
        </p:spPr>
      </p:pic>
    </p:spTree>
    <p:extLst>
      <p:ext uri="{BB962C8B-B14F-4D97-AF65-F5344CB8AC3E}">
        <p14:creationId xmlns:p14="http://schemas.microsoft.com/office/powerpoint/2010/main" val="236983729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prstClr val="white">
                    <a:lumMod val="65000"/>
                  </a:prstClr>
                </a:solidFill>
                <a:effectLst/>
                <a:uLnTx/>
                <a:uFillTx/>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srgbClr val="013E7D"/>
                </a:solidFill>
                <a:effectLst/>
                <a:uLnTx/>
                <a:uFillTx/>
                <a:latin typeface="Calibri" panose="020F0502020204030204"/>
                <a:ea typeface="新細明體" pitchFamily="18" charset="-120"/>
                <a:cs typeface="Calibri Light" panose="020F0302020204030204" pitchFamily="34" charset="0"/>
              </a:rPr>
              <a:t>Revenue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164E1C93-A6AA-96B3-1553-BE0230E8F0E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856785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13350" y="90967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Text Box 5">
            <a:extLst>
              <a:ext uri="{FF2B5EF4-FFF2-40B4-BE49-F238E27FC236}">
                <a16:creationId xmlns:a16="http://schemas.microsoft.com/office/drawing/2014/main" id="{0C6E7434-4635-F708-216E-30768B64CBA1}"/>
              </a:ext>
            </a:extLst>
          </p:cNvPr>
          <p:cNvSpPr txBox="1">
            <a:spLocks noChangeArrowheads="1"/>
          </p:cNvSpPr>
          <p:nvPr/>
        </p:nvSpPr>
        <p:spPr bwMode="auto">
          <a:xfrm>
            <a:off x="2333415" y="73632"/>
            <a:ext cx="7226300" cy="784830"/>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Revenue by Applications</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3" name="日期版面配置區 1">
            <a:extLst>
              <a:ext uri="{FF2B5EF4-FFF2-40B4-BE49-F238E27FC236}">
                <a16:creationId xmlns:a16="http://schemas.microsoft.com/office/drawing/2014/main" id="{9D634883-8D27-04BD-F0A9-2E06C59340CC}"/>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pic>
        <p:nvPicPr>
          <p:cNvPr id="2" name="圖片 1">
            <a:extLst>
              <a:ext uri="{FF2B5EF4-FFF2-40B4-BE49-F238E27FC236}">
                <a16:creationId xmlns:a16="http://schemas.microsoft.com/office/drawing/2014/main" id="{99175970-ADF4-3724-1472-82FACCE740F2}"/>
              </a:ext>
            </a:extLst>
          </p:cNvPr>
          <p:cNvPicPr>
            <a:picLocks noChangeAspect="1"/>
          </p:cNvPicPr>
          <p:nvPr/>
        </p:nvPicPr>
        <p:blipFill>
          <a:blip r:embed="rId3"/>
          <a:stretch>
            <a:fillRect/>
          </a:stretch>
        </p:blipFill>
        <p:spPr>
          <a:xfrm>
            <a:off x="3584230" y="771593"/>
            <a:ext cx="5023539" cy="5574595"/>
          </a:xfrm>
          <a:prstGeom prst="rect">
            <a:avLst/>
          </a:prstGeom>
        </p:spPr>
      </p:pic>
    </p:spTree>
    <p:extLst>
      <p:ext uri="{BB962C8B-B14F-4D97-AF65-F5344CB8AC3E}">
        <p14:creationId xmlns:p14="http://schemas.microsoft.com/office/powerpoint/2010/main" val="2631844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日期版面配置區 14">
            <a:extLst>
              <a:ext uri="{FF2B5EF4-FFF2-40B4-BE49-F238E27FC236}">
                <a16:creationId xmlns:a16="http://schemas.microsoft.com/office/drawing/2014/main" id="{16C95E81-E784-2042-FF1B-F23F4F0D914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6" name="圖片 5">
            <a:extLst>
              <a:ext uri="{FF2B5EF4-FFF2-40B4-BE49-F238E27FC236}">
                <a16:creationId xmlns:a16="http://schemas.microsoft.com/office/drawing/2014/main" id="{943D471F-B5DA-21F9-0A32-B2591DD6620E}"/>
              </a:ext>
            </a:extLst>
          </p:cNvPr>
          <p:cNvPicPr>
            <a:picLocks noChangeAspect="1"/>
          </p:cNvPicPr>
          <p:nvPr/>
        </p:nvPicPr>
        <p:blipFill>
          <a:blip r:embed="rId2"/>
          <a:stretch>
            <a:fillRect/>
          </a:stretch>
        </p:blipFill>
        <p:spPr>
          <a:xfrm>
            <a:off x="1567590" y="2521553"/>
            <a:ext cx="9394750" cy="1347333"/>
          </a:xfrm>
          <a:prstGeom prst="rect">
            <a:avLst/>
          </a:prstGeom>
        </p:spPr>
      </p:pic>
    </p:spTree>
    <p:extLst>
      <p:ext uri="{BB962C8B-B14F-4D97-AF65-F5344CB8AC3E}">
        <p14:creationId xmlns:p14="http://schemas.microsoft.com/office/powerpoint/2010/main" val="1410408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7524B07-9C92-B4A8-7BF5-9204E97F9E0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1Q 25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3" name="Text Box 8">
            <a:extLst>
              <a:ext uri="{FF2B5EF4-FFF2-40B4-BE49-F238E27FC236}">
                <a16:creationId xmlns:a16="http://schemas.microsoft.com/office/drawing/2014/main" id="{43A08EFD-8DBE-7D6F-D8FE-595837CFA603}"/>
              </a:ext>
            </a:extLst>
          </p:cNvPr>
          <p:cNvSpPr txBox="1">
            <a:spLocks noChangeArrowheads="1"/>
          </p:cNvSpPr>
          <p:nvPr/>
        </p:nvSpPr>
        <p:spPr bwMode="auto">
          <a:xfrm>
            <a:off x="138492" y="5811938"/>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Q1 Weighted Average Outstanding Shares : 209.058Million</a:t>
            </a:r>
          </a:p>
        </p:txBody>
      </p:sp>
      <p:sp>
        <p:nvSpPr>
          <p:cNvPr id="7" name="Text Box 8">
            <a:extLst>
              <a:ext uri="{FF2B5EF4-FFF2-40B4-BE49-F238E27FC236}">
                <a16:creationId xmlns:a16="http://schemas.microsoft.com/office/drawing/2014/main" id="{9E19654B-69E2-5F96-7D58-E251B6E3B3FE}"/>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Q4 Weighted Average Outstanding Shares : 209.058Million</a:t>
            </a:r>
          </a:p>
        </p:txBody>
      </p:sp>
      <p:sp>
        <p:nvSpPr>
          <p:cNvPr id="5" name="日期版面配置區 14">
            <a:extLst>
              <a:ext uri="{FF2B5EF4-FFF2-40B4-BE49-F238E27FC236}">
                <a16:creationId xmlns:a16="http://schemas.microsoft.com/office/drawing/2014/main" id="{67C195A7-1B39-4F4F-E167-6384A8C821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9EDF03F3-6D59-4C9E-EB4D-A4051675255A}"/>
              </a:ext>
            </a:extLst>
          </p:cNvPr>
          <p:cNvPicPr>
            <a:picLocks noChangeAspect="1"/>
          </p:cNvPicPr>
          <p:nvPr/>
        </p:nvPicPr>
        <p:blipFill>
          <a:blip r:embed="rId3"/>
          <a:stretch>
            <a:fillRect/>
          </a:stretch>
        </p:blipFill>
        <p:spPr>
          <a:xfrm>
            <a:off x="288235" y="857042"/>
            <a:ext cx="11608903" cy="4918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1Q 25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138492" y="5811938"/>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Q1 Weighted Average Outstanding Shares : 209.058Million</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Q1 Weighted Average Outstanding Shares : 209.058Million</a:t>
            </a:r>
          </a:p>
        </p:txBody>
      </p:sp>
      <p:sp>
        <p:nvSpPr>
          <p:cNvPr id="3" name="日期版面配置區 14">
            <a:extLst>
              <a:ext uri="{FF2B5EF4-FFF2-40B4-BE49-F238E27FC236}">
                <a16:creationId xmlns:a16="http://schemas.microsoft.com/office/drawing/2014/main" id="{EA194CBB-120F-D4E3-1CEC-E088C14872D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5" name="圖片 4">
            <a:extLst>
              <a:ext uri="{FF2B5EF4-FFF2-40B4-BE49-F238E27FC236}">
                <a16:creationId xmlns:a16="http://schemas.microsoft.com/office/drawing/2014/main" id="{1E04ADB6-049D-5833-9ACF-024E48ACFEAD}"/>
              </a:ext>
            </a:extLst>
          </p:cNvPr>
          <p:cNvPicPr>
            <a:picLocks noChangeAspect="1"/>
          </p:cNvPicPr>
          <p:nvPr/>
        </p:nvPicPr>
        <p:blipFill>
          <a:blip r:embed="rId3"/>
          <a:stretch>
            <a:fillRect/>
          </a:stretch>
        </p:blipFill>
        <p:spPr>
          <a:xfrm>
            <a:off x="268357" y="893064"/>
            <a:ext cx="11668539" cy="4882853"/>
          </a:xfrm>
          <a:prstGeom prst="rect">
            <a:avLst/>
          </a:prstGeom>
        </p:spPr>
      </p:pic>
    </p:spTree>
    <p:extLst>
      <p:ext uri="{BB962C8B-B14F-4D97-AF65-F5344CB8AC3E}">
        <p14:creationId xmlns:p14="http://schemas.microsoft.com/office/powerpoint/2010/main" val="234690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Balance Sheet Highlight –3.31.2025</a:t>
            </a:r>
          </a:p>
        </p:txBody>
      </p:sp>
      <p:sp>
        <p:nvSpPr>
          <p:cNvPr id="3" name="日期版面配置區 14">
            <a:extLst>
              <a:ext uri="{FF2B5EF4-FFF2-40B4-BE49-F238E27FC236}">
                <a16:creationId xmlns:a16="http://schemas.microsoft.com/office/drawing/2014/main" id="{08F523D8-A2C3-50C7-DA5F-6E296BC011C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5995A3F7-9FB8-589B-D118-A3756F12AA2D}"/>
              </a:ext>
            </a:extLst>
          </p:cNvPr>
          <p:cNvPicPr>
            <a:picLocks noChangeAspect="1"/>
          </p:cNvPicPr>
          <p:nvPr/>
        </p:nvPicPr>
        <p:blipFill>
          <a:blip r:embed="rId3"/>
          <a:stretch>
            <a:fillRect/>
          </a:stretch>
        </p:blipFill>
        <p:spPr>
          <a:xfrm>
            <a:off x="346883" y="852055"/>
            <a:ext cx="11580074" cy="5419536"/>
          </a:xfrm>
          <a:prstGeom prst="rect">
            <a:avLst/>
          </a:prstGeom>
        </p:spPr>
      </p:pic>
    </p:spTree>
    <p:extLst>
      <p:ext uri="{BB962C8B-B14F-4D97-AF65-F5344CB8AC3E}">
        <p14:creationId xmlns:p14="http://schemas.microsoft.com/office/powerpoint/2010/main" val="2311308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Capital Expenditure</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2" name="日期版面配置區 14">
            <a:extLst>
              <a:ext uri="{FF2B5EF4-FFF2-40B4-BE49-F238E27FC236}">
                <a16:creationId xmlns:a16="http://schemas.microsoft.com/office/drawing/2014/main" id="{3975AC82-4F5C-8A1C-1CAC-60B08A42334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3" name="圖片 2">
            <a:extLst>
              <a:ext uri="{FF2B5EF4-FFF2-40B4-BE49-F238E27FC236}">
                <a16:creationId xmlns:a16="http://schemas.microsoft.com/office/drawing/2014/main" id="{13133222-1592-40F8-17B7-622D0359661E}"/>
              </a:ext>
            </a:extLst>
          </p:cNvPr>
          <p:cNvPicPr>
            <a:picLocks noChangeAspect="1"/>
          </p:cNvPicPr>
          <p:nvPr/>
        </p:nvPicPr>
        <p:blipFill>
          <a:blip r:embed="rId3"/>
          <a:stretch>
            <a:fillRect/>
          </a:stretch>
        </p:blipFill>
        <p:spPr>
          <a:xfrm>
            <a:off x="288235" y="715618"/>
            <a:ext cx="11903765" cy="5768922"/>
          </a:xfrm>
          <a:prstGeom prst="rect">
            <a:avLst/>
          </a:prstGeom>
        </p:spPr>
      </p:pic>
    </p:spTree>
    <p:extLst>
      <p:ext uri="{BB962C8B-B14F-4D97-AF65-F5344CB8AC3E}">
        <p14:creationId xmlns:p14="http://schemas.microsoft.com/office/powerpoint/2010/main" val="2215089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8D6E9479-29CA-F587-159C-243F43010D3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286286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id="{AE276A18-2747-F722-B997-15D3F259209C}"/>
              </a:ext>
            </a:extLst>
          </p:cNvPr>
          <p:cNvPicPr>
            <a:picLocks noChangeAspect="1"/>
          </p:cNvPicPr>
          <p:nvPr/>
        </p:nvPicPr>
        <p:blipFill>
          <a:blip r:embed="rId5"/>
          <a:stretch>
            <a:fillRect/>
          </a:stretch>
        </p:blipFill>
        <p:spPr>
          <a:xfrm>
            <a:off x="79513" y="350253"/>
            <a:ext cx="12841357" cy="5916378"/>
          </a:xfrm>
          <a:prstGeom prst="rect">
            <a:avLst/>
          </a:prstGeom>
        </p:spPr>
      </p:pic>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913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2748994" y="3548125"/>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4234608" y="2708738"/>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5772413" y="1638860"/>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7155476" y="237018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8661479" y="237018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 name="日期版面配置區 1">
            <a:extLst>
              <a:ext uri="{FF2B5EF4-FFF2-40B4-BE49-F238E27FC236}">
                <a16:creationId xmlns:a16="http://schemas.microsoft.com/office/drawing/2014/main" id="{9ED95384-7331-6375-855D-0824ABFD023C}"/>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4" name="Text Box 17">
            <a:extLst>
              <a:ext uri="{FF2B5EF4-FFF2-40B4-BE49-F238E27FC236}">
                <a16:creationId xmlns:a16="http://schemas.microsoft.com/office/drawing/2014/main" id="{C4C06F47-2698-E9CD-BBAF-5B16E859C155}"/>
              </a:ext>
            </a:extLst>
          </p:cNvPr>
          <p:cNvSpPr txBox="1">
            <a:spLocks noChangeArrowheads="1"/>
          </p:cNvSpPr>
          <p:nvPr/>
        </p:nvSpPr>
        <p:spPr bwMode="auto">
          <a:xfrm>
            <a:off x="10135783" y="4997428"/>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238660304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3.xml><?xml version="1.0" encoding="utf-8"?>
<ds:datastoreItem xmlns:ds="http://schemas.openxmlformats.org/officeDocument/2006/customXml" ds:itemID="{8AB51D6F-3594-462B-9252-9A88363FFEE7}">
  <ds:schemaRefs>
    <ds:schemaRef ds:uri="http://schemas.microsoft.com/sharepoint/v3/contenttype/fo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30084</TotalTime>
  <Words>619</Words>
  <Application>Microsoft Office PowerPoint</Application>
  <PresentationFormat>寬螢幕</PresentationFormat>
  <Paragraphs>119</Paragraphs>
  <Slides>18</Slides>
  <Notes>12</Notes>
  <HiddenSlides>0</HiddenSlides>
  <MMClips>0</MMClips>
  <ScaleCrop>false</ScaleCrop>
  <HeadingPairs>
    <vt:vector size="6" baseType="variant">
      <vt:variant>
        <vt:lpstr>使用字型</vt:lpstr>
      </vt:variant>
      <vt:variant>
        <vt:i4>12</vt:i4>
      </vt:variant>
      <vt:variant>
        <vt:lpstr>佈景主題</vt:lpstr>
      </vt:variant>
      <vt:variant>
        <vt:i4>5</vt:i4>
      </vt:variant>
      <vt:variant>
        <vt:lpstr>投影片標題</vt:lpstr>
      </vt:variant>
      <vt:variant>
        <vt:i4>18</vt:i4>
      </vt:variant>
    </vt:vector>
  </HeadingPairs>
  <TitlesOfParts>
    <vt:vector size="35" baseType="lpstr">
      <vt:lpstr>微軟正黑體</vt:lpstr>
      <vt:lpstr>新細明體</vt:lpstr>
      <vt:lpstr>Aptos</vt:lpstr>
      <vt:lpstr>Aptos Display</vt:lpstr>
      <vt:lpstr>Arial</vt:lpstr>
      <vt:lpstr>Bookman Old Style</vt:lpstr>
      <vt:lpstr>Calibri</vt:lpstr>
      <vt:lpstr>Calibri</vt:lpstr>
      <vt:lpstr>Calibri Light</vt:lpstr>
      <vt:lpstr>Century Gothic</vt:lpstr>
      <vt:lpstr>Times New Roman</vt:lpstr>
      <vt:lpstr>Wingdings</vt:lpstr>
      <vt:lpstr>Office 佈景主題</vt:lpstr>
      <vt:lpstr>1_Office 佈景主題</vt:lpstr>
      <vt:lpstr>4_Office 佈景主題</vt:lpstr>
      <vt:lpstr>回顧</vt:lpstr>
      <vt:lpstr>1_回顧</vt:lpstr>
      <vt:lpstr>PowerPoint 簡報</vt:lpstr>
      <vt:lpstr>PowerPoint 簡報</vt:lpstr>
      <vt:lpstr>PowerPoint 簡報</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1708</cp:revision>
  <dcterms:created xsi:type="dcterms:W3CDTF">2007-10-17T06:14:12Z</dcterms:created>
  <dcterms:modified xsi:type="dcterms:W3CDTF">2025-04-16T09:11:08Z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