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03" r:id="rId4"/>
  </p:sldMasterIdLst>
  <p:notesMasterIdLst>
    <p:notesMasterId r:id="rId24"/>
  </p:notesMasterIdLst>
  <p:handoutMasterIdLst>
    <p:handoutMasterId r:id="rId25"/>
  </p:handoutMasterIdLst>
  <p:sldIdLst>
    <p:sldId id="556" r:id="rId5"/>
    <p:sldId id="275" r:id="rId6"/>
    <p:sldId id="576" r:id="rId7"/>
    <p:sldId id="1341" r:id="rId8"/>
    <p:sldId id="1342" r:id="rId9"/>
    <p:sldId id="1330" r:id="rId10"/>
    <p:sldId id="1343" r:id="rId11"/>
    <p:sldId id="1331" r:id="rId12"/>
    <p:sldId id="1295" r:id="rId13"/>
    <p:sldId id="1303" r:id="rId14"/>
    <p:sldId id="1344" r:id="rId15"/>
    <p:sldId id="1345" r:id="rId16"/>
    <p:sldId id="1306" r:id="rId17"/>
    <p:sldId id="1346" r:id="rId18"/>
    <p:sldId id="1347" r:id="rId19"/>
    <p:sldId id="583" r:id="rId20"/>
    <p:sldId id="1348" r:id="rId21"/>
    <p:sldId id="1300" r:id="rId22"/>
    <p:sldId id="1297" r:id="rId23"/>
  </p:sldIdLst>
  <p:sldSz cx="12192000" cy="6858000"/>
  <p:notesSz cx="7099300" cy="102346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9" autoAdjust="0"/>
    <p:restoredTop sz="94710" autoAdjust="0"/>
  </p:normalViewPr>
  <p:slideViewPr>
    <p:cSldViewPr snapToGrid="0">
      <p:cViewPr varScale="1">
        <p:scale>
          <a:sx n="64" d="100"/>
          <a:sy n="64" d="100"/>
        </p:scale>
        <p:origin x="844" y="48"/>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3" Type="http://schemas.openxmlformats.org/officeDocument/2006/relationships/slide" Target="slides/slide9.xml"/><Relationship Id="rId7"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12.xml"/><Relationship Id="rId5" Type="http://schemas.openxmlformats.org/officeDocument/2006/relationships/slide" Target="slides/slide11.xml"/><Relationship Id="rId10" Type="http://schemas.openxmlformats.org/officeDocument/2006/relationships/slide" Target="slides/slide16.xml"/><Relationship Id="rId4" Type="http://schemas.openxmlformats.org/officeDocument/2006/relationships/slide" Target="slides/slide10.xml"/><Relationship Id="rId9"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smtClean="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17</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5895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576577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619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385262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336424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1FC14DE6-ED1D-4A09-89DC-AC03E4800BE7}" type="slidenum">
              <a:rPr lang="zh-TW" altLang="en-US" smtClean="0"/>
              <a:pPr/>
              <a:t>8</a:t>
            </a:fld>
            <a:endParaRPr lang="en-US" altLang="zh-TW"/>
          </a:p>
        </p:txBody>
      </p:sp>
    </p:spTree>
    <p:extLst>
      <p:ext uri="{BB962C8B-B14F-4D97-AF65-F5344CB8AC3E}">
        <p14:creationId xmlns:p14="http://schemas.microsoft.com/office/powerpoint/2010/main" val="2280840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1F8FDE0-AEE7-2E0F-842B-5F43BDADDC58}"/>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157389DA-CF46-DD63-26D9-D0F05AA1DB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B6956CD4-555B-CB50-8B00-875F858AFC12}"/>
              </a:ext>
            </a:extLst>
          </p:cNvPr>
          <p:cNvSpPr>
            <a:spLocks noGrp="1"/>
          </p:cNvSpPr>
          <p:nvPr>
            <p:ph type="dt" sz="half" idx="10"/>
          </p:nvPr>
        </p:nvSpPr>
        <p:spPr/>
        <p:txBody>
          <a:bodyPr/>
          <a:lstStyle/>
          <a:p>
            <a:fld id="{1F9EEFCE-33AA-4FC6-AD0F-B4D2ADB6D7FA}" type="datetimeFigureOut">
              <a:rPr lang="zh-TW" altLang="en-US" smtClean="0"/>
              <a:t>02/27/2025</a:t>
            </a:fld>
            <a:endParaRPr lang="zh-TW" altLang="en-US"/>
          </a:p>
        </p:txBody>
      </p:sp>
      <p:sp>
        <p:nvSpPr>
          <p:cNvPr id="5" name="頁尾版面配置區 4">
            <a:extLst>
              <a:ext uri="{FF2B5EF4-FFF2-40B4-BE49-F238E27FC236}">
                <a16:creationId xmlns:a16="http://schemas.microsoft.com/office/drawing/2014/main" id="{C5638673-6C7A-F385-8814-6F1C7A1EE7B4}"/>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26E2C36-BB23-951F-9249-2311E3071AA6}"/>
              </a:ext>
            </a:extLst>
          </p:cNvPr>
          <p:cNvSpPr>
            <a:spLocks noGrp="1"/>
          </p:cNvSpPr>
          <p:nvPr>
            <p:ph type="sldNum" sz="quarter" idx="12"/>
          </p:nvPr>
        </p:nvSpPr>
        <p:spPr/>
        <p:txBody>
          <a:bodyPr/>
          <a:lstStyle/>
          <a:p>
            <a:fld id="{6863AA12-1787-4D6E-99CA-17D9D70BCDB3}" type="slidenum">
              <a:rPr lang="zh-TW" altLang="en-US" smtClean="0"/>
              <a:t>‹#›</a:t>
            </a:fld>
            <a:endParaRPr lang="zh-TW" altLang="en-US"/>
          </a:p>
        </p:txBody>
      </p:sp>
      <p:sp>
        <p:nvSpPr>
          <p:cNvPr id="7" name="Rectangle 6">
            <a:extLst>
              <a:ext uri="{FF2B5EF4-FFF2-40B4-BE49-F238E27FC236}">
                <a16:creationId xmlns:a16="http://schemas.microsoft.com/office/drawing/2014/main" id="{E1D1D23A-1615-664E-99D0-5D77194B8CE1}"/>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9">
            <a:extLst>
              <a:ext uri="{FF2B5EF4-FFF2-40B4-BE49-F238E27FC236}">
                <a16:creationId xmlns:a16="http://schemas.microsoft.com/office/drawing/2014/main" id="{93D5CC2D-2956-7F8D-22FE-73AEDBB49485}"/>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50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0D7569D-587C-C33E-41FE-451CDC4AE1F9}"/>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951237E3-F508-ECD7-33F2-0CD7C578287C}"/>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56631A3-3C32-B2CB-ACAC-224C68D79FDE}"/>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6400387-4182-6D70-2D40-B07F432BE0A9}"/>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FFEF90CF-D3E7-B627-9D1F-7499402A61A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1116428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3F50EE34-39C4-2877-F346-CC2567ED191C}"/>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D344F7D3-6EC7-AC45-C716-3B5FA33B599A}"/>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011B19D-AED1-BFF2-F1A7-68FDC646C8BF}"/>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33A53A50-DDAA-913C-E9B6-84F8B53B448A}"/>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8F4FDD4-941C-19DA-7FA6-E266BD633A7D}"/>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86913300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118782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699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728484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2666628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2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340184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6CA1C70-774C-C0F9-AAC1-66BFE6AF689A}"/>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049A878E-DF9E-B299-2DB3-2533629AC2B1}"/>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E1E57F52-6F6A-44F0-D4E7-119089DF9E0B}"/>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F6CA04C-BF0D-D64F-0CC9-565692F33743}"/>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114C20C7-A162-D156-3A70-AD3AB17BFB81}"/>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42876517-8E52-BE2B-22AE-CAA4C7D6E58B}"/>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B872317E-25A5-540D-6CB2-2EF7EC5766B6}"/>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15735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A51C30C-E066-8EC8-2908-5724AB1975EB}"/>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0459B5A6-D27C-0A46-BFDE-8E89DB0484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01D932D9-4F4E-A312-62E8-D81D765528A0}"/>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D995E22F-D006-EECC-6479-22E7E37FBE84}"/>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75028EB-B919-B76E-817F-ADC9688D6279}"/>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90115997"/>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0A8C1B-1ADC-DE3C-BBF6-01DF9F8E94BB}"/>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CFE1B4A0-C899-44F6-5F2F-9E49BA2128FE}"/>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AFBCDAD6-6D4C-AF6A-562C-287F31B7561E}"/>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CF28D7BF-A6A6-0BE9-791B-FF45178C6774}"/>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B203296C-7FBB-CDAD-18B4-F3200AD41D6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5702817-8B7B-34C9-690F-7DF03C3C9C72}"/>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20312023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7BCA538-C8D3-9490-FC4E-AB48639E94D1}"/>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719D802D-A264-82E7-912A-535A13848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A2E3B52A-812F-96FB-EE5E-93DBE587FD9D}"/>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49369EE9-7D21-FAA3-3D3B-3449371841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39920E6B-4A46-DEA1-4E6E-A79FB8E46E7C}"/>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DFF23E22-9B32-348C-5DE7-68E8F07E9E95}"/>
              </a:ext>
            </a:extLst>
          </p:cNvPr>
          <p:cNvSpPr>
            <a:spLocks noGrp="1"/>
          </p:cNvSpPr>
          <p:nvPr>
            <p:ph type="dt" sz="half" idx="10"/>
          </p:nvPr>
        </p:nvSpPr>
        <p:spPr/>
        <p:txBody>
          <a:bodyPr/>
          <a:lstStyle/>
          <a:p>
            <a:r>
              <a:rPr lang="en-US" altLang="zh-TW"/>
              <a:t>©2022 Tong Hsing</a:t>
            </a:r>
            <a:endParaRPr lang="en-US" altLang="zh-TW" dirty="0"/>
          </a:p>
        </p:txBody>
      </p:sp>
      <p:sp>
        <p:nvSpPr>
          <p:cNvPr id="8" name="頁尾版面配置區 7">
            <a:extLst>
              <a:ext uri="{FF2B5EF4-FFF2-40B4-BE49-F238E27FC236}">
                <a16:creationId xmlns:a16="http://schemas.microsoft.com/office/drawing/2014/main" id="{51179E78-6A97-06C0-9D98-4A4A97E58FB4}"/>
              </a:ext>
            </a:extLst>
          </p:cNvPr>
          <p:cNvSpPr>
            <a:spLocks noGrp="1"/>
          </p:cNvSpPr>
          <p:nvPr>
            <p:ph type="ftr" sz="quarter" idx="11"/>
          </p:nvPr>
        </p:nvSpPr>
        <p:spPr/>
        <p:txBody>
          <a:bodyPr/>
          <a:lstStyle/>
          <a:p>
            <a:r>
              <a:rPr lang="en-US" altLang="zh-TW"/>
              <a:t>Tong hsing property</a:t>
            </a:r>
            <a:endParaRPr lang="en-US" altLang="zh-TW" dirty="0"/>
          </a:p>
        </p:txBody>
      </p:sp>
      <p:sp>
        <p:nvSpPr>
          <p:cNvPr id="9" name="投影片編號版面配置區 8">
            <a:extLst>
              <a:ext uri="{FF2B5EF4-FFF2-40B4-BE49-F238E27FC236}">
                <a16:creationId xmlns:a16="http://schemas.microsoft.com/office/drawing/2014/main" id="{3791D5F5-15C4-9186-B85A-0C357EFA541B}"/>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8350220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5B2BDB4-5D79-052B-3071-38B172870E3C}"/>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1960E2E9-3E40-BD1C-FFAB-CD422E113693}"/>
              </a:ext>
            </a:extLst>
          </p:cNvPr>
          <p:cNvSpPr>
            <a:spLocks noGrp="1"/>
          </p:cNvSpPr>
          <p:nvPr>
            <p:ph type="dt" sz="half" idx="10"/>
          </p:nvPr>
        </p:nvSpPr>
        <p:spPr/>
        <p:txBody>
          <a:body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374A6887-D1BF-1557-217F-41E9B05D0082}"/>
              </a:ext>
            </a:extLst>
          </p:cNvPr>
          <p:cNvSpPr>
            <a:spLocks noGrp="1"/>
          </p:cNvSpPr>
          <p:nvPr>
            <p:ph type="ftr" sz="quarter" idx="11"/>
          </p:nvPr>
        </p:nvSpPr>
        <p:spPr/>
        <p:txBody>
          <a:body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14009594-10D6-EBDB-6050-805D9295C5EE}"/>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03151237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011BDCF2-FC2A-05AF-ED8D-B77BD9DAC6EF}"/>
              </a:ext>
            </a:extLst>
          </p:cNvPr>
          <p:cNvSpPr>
            <a:spLocks noGrp="1"/>
          </p:cNvSpPr>
          <p:nvPr>
            <p:ph type="dt" sz="half" idx="10"/>
          </p:nvPr>
        </p:nvSpPr>
        <p:spPr/>
        <p:txBody>
          <a:body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904712FE-7E92-9988-0CA4-564A75C04849}"/>
              </a:ext>
            </a:extLst>
          </p:cNvPr>
          <p:cNvSpPr>
            <a:spLocks noGrp="1"/>
          </p:cNvSpPr>
          <p:nvPr>
            <p:ph type="ftr" sz="quarter" idx="11"/>
          </p:nvPr>
        </p:nvSpPr>
        <p:spPr/>
        <p:txBody>
          <a:body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886C3C1C-7101-3FA9-9F5A-49D9694B7F3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4263539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A7FCD5-572C-6183-B98C-C10FA9E381B4}"/>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B6652C05-409F-CF5D-0053-F419609E0A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9F8BD622-801D-32D1-BB3A-6E13C8D6D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B69ECB90-8C8C-FC31-F4EA-D5FB80E166A5}"/>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604C6C1B-EA98-4C92-683E-897382C11EC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BC7731FA-19FA-2FCE-268F-D521E099FFF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22390755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7EC6C4D-5B47-D6F1-4038-38A9D3E7D9A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54A53E53-EAF4-196C-5710-4523F28B94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7DD64932-9466-EE36-3FE5-D73D7BE70C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D4C128B2-F929-747B-BB27-4B6F6AB5AF37}"/>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3201CBD6-A5A3-DB3E-E951-8F1700F54D96}"/>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77F183B-A4BD-8125-67BA-709936F85D4C}"/>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04015901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9BFFBFB3-FA81-5DB3-CEC7-0C215CB108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5825925B-D401-CE49-913C-861D5F733F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8B5A4C9-EE9D-A4ED-4A4B-E0E9723B6D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118ADA93-64FE-0428-9684-706B9926FC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3A02CE9D-0E16-11C3-0190-6FA5771551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r>
              <a:rPr lang="en-US" altLang="zh-TW"/>
              <a:t>P</a:t>
            </a:r>
            <a:fld id="{02F5EDF9-E018-422D-89A0-3D0B9D287D10}" type="slidenum">
              <a:rPr lang="zh-TW" altLang="en-US" smtClean="0"/>
              <a:pPr/>
              <a:t>‹#›</a:t>
            </a:fld>
            <a:endParaRPr lang="en-US" altLang="zh-TW" dirty="0"/>
          </a:p>
        </p:txBody>
      </p:sp>
      <p:sp>
        <p:nvSpPr>
          <p:cNvPr id="7" name="日期版面配置區 9">
            <a:extLst>
              <a:ext uri="{FF2B5EF4-FFF2-40B4-BE49-F238E27FC236}">
                <a16:creationId xmlns:a16="http://schemas.microsoft.com/office/drawing/2014/main" id="{0186FD96-7EF0-E2FD-BBF6-F3D5354C5653}"/>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AE0BDA57-C1AD-CF1A-16D9-084A5B5E787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圖片 8">
            <a:extLst>
              <a:ext uri="{FF2B5EF4-FFF2-40B4-BE49-F238E27FC236}">
                <a16:creationId xmlns:a16="http://schemas.microsoft.com/office/drawing/2014/main" id="{D7496D79-48BE-DB87-F536-23CEE7E7C262}"/>
              </a:ext>
            </a:extLst>
          </p:cNvPr>
          <p:cNvPicPr>
            <a:picLocks noChangeAspect="1"/>
          </p:cNvPicPr>
          <p:nvPr userDrawn="1"/>
        </p:nvPicPr>
        <p:blipFill>
          <a:blip r:embed="rId21"/>
          <a:stretch>
            <a:fillRect/>
          </a:stretch>
        </p:blipFill>
        <p:spPr>
          <a:xfrm>
            <a:off x="11361413" y="203086"/>
            <a:ext cx="698488" cy="584040"/>
          </a:xfrm>
          <a:prstGeom prst="rect">
            <a:avLst/>
          </a:prstGeom>
        </p:spPr>
      </p:pic>
      <p:sp>
        <p:nvSpPr>
          <p:cNvPr id="10" name="文字方塊 9">
            <a:extLst>
              <a:ext uri="{FF2B5EF4-FFF2-40B4-BE49-F238E27FC236}">
                <a16:creationId xmlns:a16="http://schemas.microsoft.com/office/drawing/2014/main" id="{D2D7CCAC-F2BD-2A05-8A07-4AC4F68BC51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41A154E0-3620-C7FA-CB2A-CFBB798F88B1}"/>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3021003937"/>
      </p:ext>
    </p:extLst>
  </p:cSld>
  <p:clrMap bg1="lt1" tx1="dk1" bg2="lt2" tx2="dk2" accent1="accent1" accent2="accent2" accent3="accent3" accent4="accent4" accent5="accent5" accent6="accent6" hlink="hlink" folHlink="folHlink"/>
  <p:sldLayoutIdLst>
    <p:sldLayoutId id="2147484104"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 id="2147484115" r:id="rId12"/>
    <p:sldLayoutId id="2147483772" r:id="rId13"/>
    <p:sldLayoutId id="2147483773" r:id="rId14"/>
    <p:sldLayoutId id="2147483774" r:id="rId15"/>
    <p:sldLayoutId id="2147483836" r:id="rId16"/>
    <p:sldLayoutId id="2147483698" r:id="rId17"/>
    <p:sldLayoutId id="2147483699" r:id="rId18"/>
    <p:sldLayoutId id="2147483700" r:id="rId1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12.xml"/><Relationship Id="rId6" Type="http://schemas.openxmlformats.org/officeDocument/2006/relationships/image" Target="../media/image20.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35177" y="2055547"/>
            <a:ext cx="8702938" cy="3439403"/>
          </a:xfrm>
          <a:prstGeom prst="rect">
            <a:avLst/>
          </a:prstGeom>
          <a:noFill/>
          <a:ln w="9525">
            <a:noFill/>
            <a:miter lim="800000"/>
            <a:headEnd/>
            <a:tailEnd/>
          </a:ln>
          <a:effectLst/>
        </p:spPr>
        <p:txBody>
          <a:bodyPr wrap="square">
            <a:spAutoFit/>
          </a:bodyPr>
          <a:lstStyle/>
          <a:p>
            <a:pPr algn="l">
              <a:spcBef>
                <a:spcPct val="25000"/>
              </a:spcBef>
            </a:pPr>
            <a:r>
              <a:rPr lang="en-US" altLang="zh-TW" sz="4500" spc="-50" dirty="0">
                <a:solidFill>
                  <a:srgbClr val="003F7C"/>
                </a:solidFill>
                <a:ea typeface="+mj-ea"/>
                <a:cs typeface="+mj-cs"/>
              </a:rPr>
              <a:t>TONG HSING ELECTRONIC IND., LTD.</a:t>
            </a:r>
          </a:p>
          <a:p>
            <a:pPr algn="l">
              <a:spcBef>
                <a:spcPct val="25000"/>
              </a:spcBef>
            </a:pP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ea typeface="新細明體" pitchFamily="18" charset="-120"/>
              </a:rPr>
              <a:t>Fourth Quarter 2024</a:t>
            </a:r>
          </a:p>
          <a:p>
            <a:pPr algn="l">
              <a:spcBef>
                <a:spcPct val="25000"/>
              </a:spcBef>
            </a:pPr>
            <a:r>
              <a:rPr lang="en-US" altLang="zh-TW" sz="2800" dirty="0">
                <a:solidFill>
                  <a:srgbClr val="003F7C"/>
                </a:solidFill>
                <a:ea typeface="新細明體" pitchFamily="18" charset="-120"/>
              </a:rPr>
              <a:t>Earnings Result</a:t>
            </a:r>
            <a:r>
              <a:rPr lang="en-US" altLang="zh-TW" dirty="0">
                <a:solidFill>
                  <a:srgbClr val="003F7C"/>
                </a:solidFill>
                <a:ea typeface="新細明體" pitchFamily="18" charset="-120"/>
              </a:rPr>
              <a:t> </a:t>
            </a:r>
          </a:p>
          <a:p>
            <a:pPr algn="l">
              <a:spcBef>
                <a:spcPct val="25000"/>
              </a:spcBef>
            </a:pPr>
            <a:r>
              <a:rPr lang="en-US" altLang="zh-TW" dirty="0">
                <a:solidFill>
                  <a:srgbClr val="003F7C"/>
                </a:solidFill>
                <a:ea typeface="新細明體" pitchFamily="18" charset="-120"/>
              </a:rPr>
              <a:t>Feb 27</a:t>
            </a:r>
            <a:r>
              <a:rPr lang="en-US" altLang="zh-TW" baseline="30000" dirty="0">
                <a:solidFill>
                  <a:srgbClr val="003F7C"/>
                </a:solidFill>
                <a:ea typeface="新細明體" pitchFamily="18" charset="-120"/>
              </a:rPr>
              <a:t>th</a:t>
            </a:r>
            <a:r>
              <a:rPr lang="en-US" altLang="zh-TW" dirty="0">
                <a:solidFill>
                  <a:srgbClr val="003F7C"/>
                </a:solidFill>
                <a:ea typeface="新細明體" pitchFamily="18" charset="-120"/>
              </a:rPr>
              <a:t>, 2025 </a:t>
            </a:r>
            <a:endParaRPr lang="zh-TW" altLang="en-US" dirty="0">
              <a:solidFill>
                <a:srgbClr val="003F7C"/>
              </a:solidFill>
              <a:ea typeface="新細明體" pitchFamily="18" charset="-120"/>
            </a:endParaRP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0" name="圖片 9">
            <a:extLst>
              <a:ext uri="{FF2B5EF4-FFF2-40B4-BE49-F238E27FC236}">
                <a16:creationId xmlns:a16="http://schemas.microsoft.com/office/drawing/2014/main" id="{DF5B833F-2339-35A3-58C8-48B1B9EA0ED7}"/>
              </a:ext>
            </a:extLst>
          </p:cNvPr>
          <p:cNvPicPr>
            <a:picLocks noChangeAspect="1"/>
          </p:cNvPicPr>
          <p:nvPr/>
        </p:nvPicPr>
        <p:blipFill>
          <a:blip r:embed="rId4"/>
          <a:stretch>
            <a:fillRect/>
          </a:stretch>
        </p:blipFill>
        <p:spPr>
          <a:xfrm>
            <a:off x="138492" y="350253"/>
            <a:ext cx="12603472" cy="5916378"/>
          </a:xfrm>
          <a:prstGeom prst="rect">
            <a:avLst/>
          </a:prstGeom>
        </p:spPr>
      </p:pic>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496546" y="2097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Revenue History</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496546" y="59136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7" name="Text Box 17">
            <a:extLst>
              <a:ext uri="{FF2B5EF4-FFF2-40B4-BE49-F238E27FC236}">
                <a16:creationId xmlns:a16="http://schemas.microsoft.com/office/drawing/2014/main" id="{2EE75F20-72CE-E23B-F019-8179887FA4E9}"/>
              </a:ext>
            </a:extLst>
          </p:cNvPr>
          <p:cNvSpPr txBox="1">
            <a:spLocks noChangeArrowheads="1"/>
          </p:cNvSpPr>
          <p:nvPr/>
        </p:nvSpPr>
        <p:spPr bwMode="auto">
          <a:xfrm>
            <a:off x="3025925" y="3597820"/>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8" name="Text Box 17">
            <a:extLst>
              <a:ext uri="{FF2B5EF4-FFF2-40B4-BE49-F238E27FC236}">
                <a16:creationId xmlns:a16="http://schemas.microsoft.com/office/drawing/2014/main" id="{B9067612-451A-F5A5-C910-A3A0C3FF225C}"/>
              </a:ext>
            </a:extLst>
          </p:cNvPr>
          <p:cNvSpPr txBox="1">
            <a:spLocks noChangeArrowheads="1"/>
          </p:cNvSpPr>
          <p:nvPr/>
        </p:nvSpPr>
        <p:spPr bwMode="auto">
          <a:xfrm>
            <a:off x="4670040" y="2699023"/>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9" name="Text Box 17">
            <a:extLst>
              <a:ext uri="{FF2B5EF4-FFF2-40B4-BE49-F238E27FC236}">
                <a16:creationId xmlns:a16="http://schemas.microsoft.com/office/drawing/2014/main" id="{966DF5FD-A920-C041-1CE7-06DC976309AD}"/>
              </a:ext>
            </a:extLst>
          </p:cNvPr>
          <p:cNvSpPr txBox="1">
            <a:spLocks noChangeArrowheads="1"/>
          </p:cNvSpPr>
          <p:nvPr/>
        </p:nvSpPr>
        <p:spPr bwMode="auto">
          <a:xfrm>
            <a:off x="6418457" y="1832985"/>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6" name="Text Box 17">
            <a:extLst>
              <a:ext uri="{FF2B5EF4-FFF2-40B4-BE49-F238E27FC236}">
                <a16:creationId xmlns:a16="http://schemas.microsoft.com/office/drawing/2014/main" id="{CEFD46F1-293E-31B5-BCED-C2E8B100AB6A}"/>
              </a:ext>
            </a:extLst>
          </p:cNvPr>
          <p:cNvSpPr txBox="1">
            <a:spLocks noChangeArrowheads="1"/>
          </p:cNvSpPr>
          <p:nvPr/>
        </p:nvSpPr>
        <p:spPr bwMode="auto">
          <a:xfrm>
            <a:off x="8007089" y="2352628"/>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3" name="Text Box 17">
            <a:extLst>
              <a:ext uri="{FF2B5EF4-FFF2-40B4-BE49-F238E27FC236}">
                <a16:creationId xmlns:a16="http://schemas.microsoft.com/office/drawing/2014/main" id="{D8B86915-FF49-15D8-726C-D2D64AE39C7D}"/>
              </a:ext>
            </a:extLst>
          </p:cNvPr>
          <p:cNvSpPr txBox="1">
            <a:spLocks noChangeArrowheads="1"/>
          </p:cNvSpPr>
          <p:nvPr/>
        </p:nvSpPr>
        <p:spPr bwMode="auto">
          <a:xfrm>
            <a:off x="9774661" y="2352483"/>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2" name="日期版面配置區 14">
            <a:extLst>
              <a:ext uri="{FF2B5EF4-FFF2-40B4-BE49-F238E27FC236}">
                <a16:creationId xmlns:a16="http://schemas.microsoft.com/office/drawing/2014/main" id="{C3187C26-6AE2-8F1B-37B3-147513BDED8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42864499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825934" y="85928"/>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Quarterly Revenue</a:t>
            </a: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414704"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6" name="日期版面配置區 14">
            <a:extLst>
              <a:ext uri="{FF2B5EF4-FFF2-40B4-BE49-F238E27FC236}">
                <a16:creationId xmlns:a16="http://schemas.microsoft.com/office/drawing/2014/main" id="{29C47307-15A6-21C7-1510-00CA3DF8EC5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4" name="圖片 3">
            <a:extLst>
              <a:ext uri="{FF2B5EF4-FFF2-40B4-BE49-F238E27FC236}">
                <a16:creationId xmlns:a16="http://schemas.microsoft.com/office/drawing/2014/main" id="{FBAAE6BF-B734-D457-A6A7-209E4D1FFA32}"/>
              </a:ext>
            </a:extLst>
          </p:cNvPr>
          <p:cNvPicPr>
            <a:picLocks noChangeAspect="1"/>
          </p:cNvPicPr>
          <p:nvPr/>
        </p:nvPicPr>
        <p:blipFill>
          <a:blip r:embed="rId4"/>
          <a:stretch>
            <a:fillRect/>
          </a:stretch>
        </p:blipFill>
        <p:spPr>
          <a:xfrm>
            <a:off x="417443" y="914400"/>
            <a:ext cx="11671340" cy="5579665"/>
          </a:xfrm>
          <a:prstGeom prst="rect">
            <a:avLst/>
          </a:prstGeom>
        </p:spPr>
      </p:pic>
    </p:spTree>
    <p:extLst>
      <p:ext uri="{BB962C8B-B14F-4D97-AF65-F5344CB8AC3E}">
        <p14:creationId xmlns:p14="http://schemas.microsoft.com/office/powerpoint/2010/main" val="4539614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485520" y="567657"/>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87CE70BD-4ABB-FC0A-DD64-7A30CE886A2E}"/>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RF Module Quarterly Revenue Trend </a:t>
            </a:r>
          </a:p>
        </p:txBody>
      </p:sp>
      <p:sp>
        <p:nvSpPr>
          <p:cNvPr id="5" name="日期版面配置區 14">
            <a:extLst>
              <a:ext uri="{FF2B5EF4-FFF2-40B4-BE49-F238E27FC236}">
                <a16:creationId xmlns:a16="http://schemas.microsoft.com/office/drawing/2014/main" id="{6CBCE6AD-879C-CC0D-DDE7-E4B03220B55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3" name="圖片 2">
            <a:extLst>
              <a:ext uri="{FF2B5EF4-FFF2-40B4-BE49-F238E27FC236}">
                <a16:creationId xmlns:a16="http://schemas.microsoft.com/office/drawing/2014/main" id="{BEE21535-0B1A-0A83-52E8-FC56A96CC74C}"/>
              </a:ext>
            </a:extLst>
          </p:cNvPr>
          <p:cNvPicPr>
            <a:picLocks noChangeAspect="1"/>
          </p:cNvPicPr>
          <p:nvPr/>
        </p:nvPicPr>
        <p:blipFill>
          <a:blip r:embed="rId4"/>
          <a:stretch>
            <a:fillRect/>
          </a:stretch>
        </p:blipFill>
        <p:spPr>
          <a:xfrm>
            <a:off x="-7138" y="739563"/>
            <a:ext cx="12095921" cy="5699994"/>
          </a:xfrm>
          <a:prstGeom prst="rect">
            <a:avLst/>
          </a:prstGeom>
        </p:spPr>
      </p:pic>
    </p:spTree>
    <p:extLst>
      <p:ext uri="{BB962C8B-B14F-4D97-AF65-F5344CB8AC3E}">
        <p14:creationId xmlns:p14="http://schemas.microsoft.com/office/powerpoint/2010/main" val="161525886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388044" y="602620"/>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38F9736B-2CC2-D2CA-CA66-8E351678B308}"/>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Hybrid Module Quarterly Revenue Trend</a:t>
            </a:r>
          </a:p>
        </p:txBody>
      </p:sp>
      <p:sp>
        <p:nvSpPr>
          <p:cNvPr id="6" name="日期版面配置區 14">
            <a:extLst>
              <a:ext uri="{FF2B5EF4-FFF2-40B4-BE49-F238E27FC236}">
                <a16:creationId xmlns:a16="http://schemas.microsoft.com/office/drawing/2014/main" id="{0F2E926F-376B-6B55-F667-7BF0FA1F535A}"/>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5" name="圖片 4">
            <a:extLst>
              <a:ext uri="{FF2B5EF4-FFF2-40B4-BE49-F238E27FC236}">
                <a16:creationId xmlns:a16="http://schemas.microsoft.com/office/drawing/2014/main" id="{4E2B95AE-02A2-3937-B9E4-1721BE95E9AF}"/>
              </a:ext>
            </a:extLst>
          </p:cNvPr>
          <p:cNvPicPr>
            <a:picLocks noChangeAspect="1"/>
          </p:cNvPicPr>
          <p:nvPr/>
        </p:nvPicPr>
        <p:blipFill>
          <a:blip r:embed="rId4"/>
          <a:stretch>
            <a:fillRect/>
          </a:stretch>
        </p:blipFill>
        <p:spPr>
          <a:xfrm>
            <a:off x="-99390" y="902444"/>
            <a:ext cx="12088782" cy="5560846"/>
          </a:xfrm>
          <a:prstGeom prst="rect">
            <a:avLst/>
          </a:prstGeom>
        </p:spPr>
      </p:pic>
    </p:spTree>
    <p:extLst>
      <p:ext uri="{BB962C8B-B14F-4D97-AF65-F5344CB8AC3E}">
        <p14:creationId xmlns:p14="http://schemas.microsoft.com/office/powerpoint/2010/main" val="1938508524"/>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390525" y="669058"/>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Ceramic Substrate Quarterly Revenue Trend</a:t>
            </a:r>
          </a:p>
        </p:txBody>
      </p:sp>
      <p:sp>
        <p:nvSpPr>
          <p:cNvPr id="6" name="日期版面配置區 14">
            <a:extLst>
              <a:ext uri="{FF2B5EF4-FFF2-40B4-BE49-F238E27FC236}">
                <a16:creationId xmlns:a16="http://schemas.microsoft.com/office/drawing/2014/main" id="{80B754D9-6DB5-5A20-F612-4C1FE12CF154}"/>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3" name="圖片 2">
            <a:extLst>
              <a:ext uri="{FF2B5EF4-FFF2-40B4-BE49-F238E27FC236}">
                <a16:creationId xmlns:a16="http://schemas.microsoft.com/office/drawing/2014/main" id="{D7DF2666-0B41-4090-BF3E-4FD90775EA82}"/>
              </a:ext>
            </a:extLst>
          </p:cNvPr>
          <p:cNvPicPr>
            <a:picLocks noChangeAspect="1"/>
          </p:cNvPicPr>
          <p:nvPr/>
        </p:nvPicPr>
        <p:blipFill>
          <a:blip r:embed="rId3"/>
          <a:stretch>
            <a:fillRect/>
          </a:stretch>
        </p:blipFill>
        <p:spPr>
          <a:xfrm>
            <a:off x="-79512" y="844826"/>
            <a:ext cx="12168296" cy="5537118"/>
          </a:xfrm>
          <a:prstGeom prst="rect">
            <a:avLst/>
          </a:prstGeom>
        </p:spPr>
      </p:pic>
    </p:spTree>
    <p:extLst>
      <p:ext uri="{BB962C8B-B14F-4D97-AF65-F5344CB8AC3E}">
        <p14:creationId xmlns:p14="http://schemas.microsoft.com/office/powerpoint/2010/main" val="188983776"/>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Image Product Quarterly Revenue Trend</a:t>
            </a:r>
          </a:p>
        </p:txBody>
      </p:sp>
      <p:sp>
        <p:nvSpPr>
          <p:cNvPr id="6" name="日期版面配置區 14">
            <a:extLst>
              <a:ext uri="{FF2B5EF4-FFF2-40B4-BE49-F238E27FC236}">
                <a16:creationId xmlns:a16="http://schemas.microsoft.com/office/drawing/2014/main" id="{DB0E9759-5C64-6425-221A-AA8D121133E5}"/>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5" name="圖片 4">
            <a:extLst>
              <a:ext uri="{FF2B5EF4-FFF2-40B4-BE49-F238E27FC236}">
                <a16:creationId xmlns:a16="http://schemas.microsoft.com/office/drawing/2014/main" id="{D499411D-0254-B637-E33F-0A826BCAC81C}"/>
              </a:ext>
            </a:extLst>
          </p:cNvPr>
          <p:cNvPicPr>
            <a:picLocks noChangeAspect="1"/>
          </p:cNvPicPr>
          <p:nvPr/>
        </p:nvPicPr>
        <p:blipFill>
          <a:blip r:embed="rId3"/>
          <a:stretch>
            <a:fillRect/>
          </a:stretch>
        </p:blipFill>
        <p:spPr>
          <a:xfrm>
            <a:off x="51608" y="1072356"/>
            <a:ext cx="12088783" cy="5412829"/>
          </a:xfrm>
          <a:prstGeom prst="rect">
            <a:avLst/>
          </a:prstGeom>
        </p:spPr>
      </p:pic>
    </p:spTree>
    <p:extLst>
      <p:ext uri="{BB962C8B-B14F-4D97-AF65-F5344CB8AC3E}">
        <p14:creationId xmlns:p14="http://schemas.microsoft.com/office/powerpoint/2010/main" val="3988112263"/>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Financial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en-US" altLang="zh-TW" sz="3200" b="0" i="0" u="sng" strike="noStrike" kern="1200" cap="none" spc="0" normalizeH="0" baseline="0" noProof="0" dirty="0">
                <a:ln>
                  <a:noFill/>
                </a:ln>
                <a:solidFill>
                  <a:prstClr val="white">
                    <a:lumMod val="65000"/>
                  </a:prstClr>
                </a:solidFill>
                <a:effectLst/>
                <a:uLnTx/>
                <a:uFillTx/>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en-US" altLang="zh-TW" sz="3200" b="0" i="0" u="sng" strike="noStrike" kern="1200" cap="none" spc="0" normalizeH="0" baseline="0" noProof="0" dirty="0">
                <a:ln>
                  <a:noFill/>
                </a:ln>
                <a:solidFill>
                  <a:srgbClr val="013E7D"/>
                </a:solidFill>
                <a:effectLst/>
                <a:uLnTx/>
                <a:uFillTx/>
                <a:latin typeface="Calibri" panose="020F0502020204030204"/>
                <a:ea typeface="新細明體" pitchFamily="18" charset="-120"/>
                <a:cs typeface="Calibri Light" panose="020F0302020204030204" pitchFamily="34" charset="0"/>
              </a:rPr>
              <a:t>Revenue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日期版面配置區 14">
            <a:extLst>
              <a:ext uri="{FF2B5EF4-FFF2-40B4-BE49-F238E27FC236}">
                <a16:creationId xmlns:a16="http://schemas.microsoft.com/office/drawing/2014/main" id="{164E1C93-A6AA-96B3-1553-BE0230E8F0E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2856785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a:extLst>
              <a:ext uri="{FF2B5EF4-FFF2-40B4-BE49-F238E27FC236}">
                <a16:creationId xmlns:a16="http://schemas.microsoft.com/office/drawing/2014/main" id="{2AC614FD-480E-8D08-97F0-B1C2E21D24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8" name="文字方塊 7">
            <a:extLst>
              <a:ext uri="{FF2B5EF4-FFF2-40B4-BE49-F238E27FC236}">
                <a16:creationId xmlns:a16="http://schemas.microsoft.com/office/drawing/2014/main" id="{DF881D50-075C-27D9-4A35-96537175F423}"/>
              </a:ext>
            </a:extLst>
          </p:cNvPr>
          <p:cNvSpPr txBox="1"/>
          <p:nvPr/>
        </p:nvSpPr>
        <p:spPr>
          <a:xfrm>
            <a:off x="5213350" y="909672"/>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Sales %</a:t>
            </a:r>
            <a:endParaRPr kumimoji="0" lang="zh-TW" altLang="en-US"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endParaRPr>
          </a:p>
        </p:txBody>
      </p:sp>
      <p:sp>
        <p:nvSpPr>
          <p:cNvPr id="7" name="頁尾版面配置區 15">
            <a:extLst>
              <a:ext uri="{FF2B5EF4-FFF2-40B4-BE49-F238E27FC236}">
                <a16:creationId xmlns:a16="http://schemas.microsoft.com/office/drawing/2014/main" id="{0CB871B9-326E-3631-F0B7-7F15C4C368E3}"/>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Text Box 5">
            <a:extLst>
              <a:ext uri="{FF2B5EF4-FFF2-40B4-BE49-F238E27FC236}">
                <a16:creationId xmlns:a16="http://schemas.microsoft.com/office/drawing/2014/main" id="{0C6E7434-4635-F708-216E-30768B64CBA1}"/>
              </a:ext>
            </a:extLst>
          </p:cNvPr>
          <p:cNvSpPr txBox="1">
            <a:spLocks noChangeArrowheads="1"/>
          </p:cNvSpPr>
          <p:nvPr/>
        </p:nvSpPr>
        <p:spPr bwMode="auto">
          <a:xfrm>
            <a:off x="2333415" y="73632"/>
            <a:ext cx="7226300" cy="784830"/>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Revenue by Applications</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3" name="日期版面配置區 14">
            <a:extLst>
              <a:ext uri="{FF2B5EF4-FFF2-40B4-BE49-F238E27FC236}">
                <a16:creationId xmlns:a16="http://schemas.microsoft.com/office/drawing/2014/main" id="{3F8CDB2B-51B2-6D2A-CBC7-C5FEF8C851F0}"/>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2" name="圖片 1">
            <a:extLst>
              <a:ext uri="{FF2B5EF4-FFF2-40B4-BE49-F238E27FC236}">
                <a16:creationId xmlns:a16="http://schemas.microsoft.com/office/drawing/2014/main" id="{6F6CC2E2-D3C9-B9A9-B5D1-DB2F2E4FA1F4}"/>
              </a:ext>
            </a:extLst>
          </p:cNvPr>
          <p:cNvPicPr>
            <a:picLocks noChangeAspect="1"/>
          </p:cNvPicPr>
          <p:nvPr/>
        </p:nvPicPr>
        <p:blipFill>
          <a:blip r:embed="rId3"/>
          <a:stretch>
            <a:fillRect/>
          </a:stretch>
        </p:blipFill>
        <p:spPr>
          <a:xfrm>
            <a:off x="3607904" y="858461"/>
            <a:ext cx="5078895" cy="5413129"/>
          </a:xfrm>
          <a:prstGeom prst="rect">
            <a:avLst/>
          </a:prstGeom>
        </p:spPr>
      </p:pic>
    </p:spTree>
    <p:extLst>
      <p:ext uri="{BB962C8B-B14F-4D97-AF65-F5344CB8AC3E}">
        <p14:creationId xmlns:p14="http://schemas.microsoft.com/office/powerpoint/2010/main" val="1378816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339975" y="186819"/>
            <a:ext cx="7226300" cy="1323439"/>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Outlook</a:t>
            </a: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5" name="日期版面配置區 14">
            <a:extLst>
              <a:ext uri="{FF2B5EF4-FFF2-40B4-BE49-F238E27FC236}">
                <a16:creationId xmlns:a16="http://schemas.microsoft.com/office/drawing/2014/main" id="{16C95E81-E784-2042-FF1B-F23F4F0D914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2" name="文字方塊 1">
            <a:extLst>
              <a:ext uri="{FF2B5EF4-FFF2-40B4-BE49-F238E27FC236}">
                <a16:creationId xmlns:a16="http://schemas.microsoft.com/office/drawing/2014/main" id="{40916790-379B-4D41-93BB-47142BC08A8E}"/>
              </a:ext>
            </a:extLst>
          </p:cNvPr>
          <p:cNvSpPr txBox="1"/>
          <p:nvPr/>
        </p:nvSpPr>
        <p:spPr>
          <a:xfrm>
            <a:off x="1339502" y="1859340"/>
            <a:ext cx="9324049" cy="1569660"/>
          </a:xfrm>
          <a:prstGeom prst="rect">
            <a:avLst/>
          </a:prstGeom>
          <a:noFill/>
        </p:spPr>
        <p:txBody>
          <a:bodyPr wrap="square" rtlCol="0">
            <a:spAutoFit/>
          </a:bodyPr>
          <a:lstStyle>
            <a:defPPr>
              <a:defRPr lang="en-US"/>
            </a:defPPr>
            <a:lvl1pPr marR="0" lvl="0" indent="0" algn="ctr" fontAlgn="auto">
              <a:lnSpc>
                <a:spcPct val="100000"/>
              </a:lnSpc>
              <a:spcBef>
                <a:spcPts val="0"/>
              </a:spcBef>
              <a:spcAft>
                <a:spcPts val="0"/>
              </a:spcAft>
              <a:buClrTx/>
              <a:buSzTx/>
              <a:buFontTx/>
              <a:buNone/>
              <a:tabLst/>
              <a:defRPr kumimoji="0" sz="3200" b="0" i="0" u="none" strike="noStrike" cap="none" spc="0" normalizeH="0" baseline="0">
                <a:ln>
                  <a:noFill/>
                </a:ln>
                <a:solidFill>
                  <a:prstClr val="black"/>
                </a:solidFill>
                <a:effectLst/>
                <a:uLnTx/>
                <a:uFillTx/>
                <a:latin typeface="Calibri" panose="020F0502020204030204"/>
                <a:ea typeface="新細明體" panose="02020500000000000000" pitchFamily="18" charset="-120"/>
              </a:defRPr>
            </a:lvl1pPr>
          </a:lstStyle>
          <a:p>
            <a:r>
              <a:rPr lang="en-US" altLang="zh-TW" dirty="0"/>
              <a:t>“Due to seasonality, we expect our revenue for Q1 2025 to decline by </a:t>
            </a:r>
            <a:r>
              <a:rPr lang="zh-TW" altLang="en-US" dirty="0"/>
              <a:t> </a:t>
            </a:r>
            <a:r>
              <a:rPr lang="en-US" altLang="zh-TW" dirty="0"/>
              <a:t>mid single-digit percentage, compared to Q4 2024.”</a:t>
            </a:r>
          </a:p>
        </p:txBody>
      </p:sp>
    </p:spTree>
    <p:extLst>
      <p:ext uri="{BB962C8B-B14F-4D97-AF65-F5344CB8AC3E}">
        <p14:creationId xmlns:p14="http://schemas.microsoft.com/office/powerpoint/2010/main" val="1410408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ct val="25000"/>
              </a:spcBef>
              <a:spcAft>
                <a:spcPts val="0"/>
              </a:spcAft>
              <a:buClrTx/>
              <a:buSzTx/>
              <a:buFontTx/>
              <a:buNone/>
              <a:tabLst/>
              <a:defRPr/>
            </a:pPr>
            <a:r>
              <a:rPr kumimoji="0" lang="en-US" altLang="zh-TW" sz="4500" b="0" i="0" u="sng"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Calibri" panose="020F0502020204030204"/>
              <a:ea typeface="新細明體" panose="02020500000000000000" pitchFamily="18" charset="-120"/>
              <a:cs typeface="+mn-cs"/>
            </a:endParaRPr>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rPr>
              <a:t>Reality / Integrity / Customer First </a:t>
            </a:r>
            <a:endParaRPr kumimoji="0" lang="zh-TW" altLang="en-US"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rPr>
              <a:t>Please Visit Us @ https://www.theil.com </a:t>
            </a:r>
            <a:endParaRPr kumimoji="0" lang="zh-TW" altLang="en-US"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40846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5" name="Rectangle 3"/>
          <p:cNvSpPr>
            <a:spLocks noChangeArrowheads="1"/>
          </p:cNvSpPr>
          <p:nvPr/>
        </p:nvSpPr>
        <p:spPr bwMode="auto">
          <a:xfrm>
            <a:off x="990932" y="286603"/>
            <a:ext cx="6750987"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en-US" altLang="zh-TW" sz="4800" b="0" i="0" u="sng" strike="noStrike" kern="1200" cap="none" spc="-50" normalizeH="0" baseline="0" noProof="0">
                <a:ln>
                  <a:noFill/>
                </a:ln>
                <a:solidFill>
                  <a:srgbClr val="013E7D"/>
                </a:solidFill>
                <a:effectLst/>
                <a:uLnTx/>
                <a:uFillTx/>
                <a:latin typeface="Calibri Light" panose="020F0302020204030204"/>
                <a:ea typeface="新細明體" panose="02020500000000000000" pitchFamily="18" charset="-120"/>
                <a:cs typeface="+mn-cs"/>
              </a:rPr>
              <a:t>Disclaimer</a:t>
            </a:r>
          </a:p>
        </p:txBody>
      </p:sp>
      <p:sp>
        <p:nvSpPr>
          <p:cNvPr id="84994" name="Text Box 2"/>
          <p:cNvSpPr txBox="1">
            <a:spLocks noChangeArrowheads="1"/>
          </p:cNvSpPr>
          <p:nvPr/>
        </p:nvSpPr>
        <p:spPr bwMode="auto">
          <a:xfrm>
            <a:off x="710320" y="2029509"/>
            <a:ext cx="6697715" cy="3845131"/>
          </a:xfrm>
          <a:prstGeom prst="rect">
            <a:avLst/>
          </a:prstGeom>
        </p:spPr>
        <p:txBody>
          <a:bodyPr vert="horz" lIns="0" tIns="45720" rIns="0" bIns="45720" rtlCol="0">
            <a:noAutofit/>
          </a:bodyPr>
          <a:lstStyle/>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This presentation contains forward-looking statements. These forward-looking statements are subject to risks, uncertainties and assumptions, some of which are beyond our control. Actual results may differ materially from those expressed or implied by these forward-looking statements. Because of these risks, uncertainties and assumptions, the forward-looking events and circumstances discussed in this presentation might not occur in the way we expect, or at all. You should not place undue reliance on any forward-looking information. </a:t>
            </a: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endPar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endParaRP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In preparing the information herein,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have relied upon and assumed, without independent verification, the accuracy and completeness of all information available from public sources or which was provided to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or which was otherwise reviewed by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Neither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its advisors have made any representation or warranty as to the accuracy or completeness of such information and nor do they assume any undertaking to supplement such information as further information becomes available or in light of changing circumstances. None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any of their respective affiliates, advisers or representatives shall have any liability whatsoever(in negligence or otherwise) for any loss howsoever arising from any use of this presentation or its contents or otherwise arising in connection with this presentation. Neither this presentation nor any of its contents may be reproduced to a third party without the prior written consent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a:t>
            </a:r>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Financial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B7524B07-9C92-B4A8-7BF5-9204E97F9E00}"/>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3368261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zh-TW" sz="4500" spc="-50" dirty="0">
                <a:solidFill>
                  <a:srgbClr val="003F7C"/>
                </a:solidFill>
                <a:latin typeface="Calibri" panose="020F0502020204030204"/>
                <a:ea typeface="新細明體" panose="02020500000000000000" pitchFamily="18" charset="-120"/>
              </a:rPr>
              <a:t>4</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Q 24 Income Statement Q/Q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5" name="日期版面配置區 14">
            <a:extLst>
              <a:ext uri="{FF2B5EF4-FFF2-40B4-BE49-F238E27FC236}">
                <a16:creationId xmlns:a16="http://schemas.microsoft.com/office/drawing/2014/main" id="{2495A05C-4016-C3E9-C21A-B2375548DAA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8" name="圖片 7">
            <a:extLst>
              <a:ext uri="{FF2B5EF4-FFF2-40B4-BE49-F238E27FC236}">
                <a16:creationId xmlns:a16="http://schemas.microsoft.com/office/drawing/2014/main" id="{7F3EB13C-CAEA-1BD3-F446-4BDF9EE467CA}"/>
              </a:ext>
            </a:extLst>
          </p:cNvPr>
          <p:cNvPicPr>
            <a:picLocks noChangeAspect="1"/>
          </p:cNvPicPr>
          <p:nvPr/>
        </p:nvPicPr>
        <p:blipFill>
          <a:blip r:embed="rId3"/>
          <a:stretch>
            <a:fillRect/>
          </a:stretch>
        </p:blipFill>
        <p:spPr>
          <a:xfrm>
            <a:off x="347870" y="857042"/>
            <a:ext cx="11519452" cy="4990917"/>
          </a:xfrm>
          <a:prstGeom prst="rect">
            <a:avLst/>
          </a:prstGeom>
        </p:spPr>
      </p:pic>
      <p:sp>
        <p:nvSpPr>
          <p:cNvPr id="10" name="Text Box 8">
            <a:extLst>
              <a:ext uri="{FF2B5EF4-FFF2-40B4-BE49-F238E27FC236}">
                <a16:creationId xmlns:a16="http://schemas.microsoft.com/office/drawing/2014/main" id="{6E46DDAF-9C69-CF6D-B33C-C19F08437E2A}"/>
              </a:ext>
            </a:extLst>
          </p:cNvPr>
          <p:cNvSpPr txBox="1">
            <a:spLocks noChangeArrowheads="1"/>
          </p:cNvSpPr>
          <p:nvPr/>
        </p:nvSpPr>
        <p:spPr bwMode="auto">
          <a:xfrm>
            <a:off x="138492" y="5811938"/>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Q4 Weighted Average Outstanding Shares : </a:t>
            </a:r>
            <a:r>
              <a:rPr lang="en-US" altLang="zh-TW" sz="1400" b="1" dirty="0">
                <a:solidFill>
                  <a:srgbClr val="C0504D"/>
                </a:solidFill>
                <a:latin typeface="Arial" charset="0"/>
                <a:ea typeface="新細明體" charset="-120"/>
              </a:rPr>
              <a:t>209</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.058Million</a:t>
            </a:r>
          </a:p>
        </p:txBody>
      </p:sp>
      <p:sp>
        <p:nvSpPr>
          <p:cNvPr id="13" name="Text Box 8">
            <a:extLst>
              <a:ext uri="{FF2B5EF4-FFF2-40B4-BE49-F238E27FC236}">
                <a16:creationId xmlns:a16="http://schemas.microsoft.com/office/drawing/2014/main" id="{03600082-3124-DC5C-0082-7129C023E571}"/>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Q3 Weighted Average Outstanding Shares : 209.058Million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4Q 24 Income Statement Y/Y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3" name="日期版面配置區 14">
            <a:extLst>
              <a:ext uri="{FF2B5EF4-FFF2-40B4-BE49-F238E27FC236}">
                <a16:creationId xmlns:a16="http://schemas.microsoft.com/office/drawing/2014/main" id="{D8EA5B91-0E66-5486-3A10-FF35B202EA5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8" name="圖片 7">
            <a:extLst>
              <a:ext uri="{FF2B5EF4-FFF2-40B4-BE49-F238E27FC236}">
                <a16:creationId xmlns:a16="http://schemas.microsoft.com/office/drawing/2014/main" id="{FEDF62FD-BAA3-6247-E5B5-4D2AE96EEF46}"/>
              </a:ext>
            </a:extLst>
          </p:cNvPr>
          <p:cNvPicPr>
            <a:picLocks noChangeAspect="1"/>
          </p:cNvPicPr>
          <p:nvPr/>
        </p:nvPicPr>
        <p:blipFill>
          <a:blip r:embed="rId3"/>
          <a:stretch>
            <a:fillRect/>
          </a:stretch>
        </p:blipFill>
        <p:spPr>
          <a:xfrm>
            <a:off x="357809" y="857042"/>
            <a:ext cx="11509513" cy="4990917"/>
          </a:xfrm>
          <a:prstGeom prst="rect">
            <a:avLst/>
          </a:prstGeom>
        </p:spPr>
      </p:pic>
      <p:sp>
        <p:nvSpPr>
          <p:cNvPr id="10" name="Text Box 8">
            <a:extLst>
              <a:ext uri="{FF2B5EF4-FFF2-40B4-BE49-F238E27FC236}">
                <a16:creationId xmlns:a16="http://schemas.microsoft.com/office/drawing/2014/main" id="{9301FC6D-1C27-383B-FFB5-060566CD825B}"/>
              </a:ext>
            </a:extLst>
          </p:cNvPr>
          <p:cNvSpPr txBox="1">
            <a:spLocks noChangeArrowheads="1"/>
          </p:cNvSpPr>
          <p:nvPr/>
        </p:nvSpPr>
        <p:spPr bwMode="auto">
          <a:xfrm>
            <a:off x="138492" y="5811938"/>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Q4 Weighted Average Outstanding Shares : </a:t>
            </a:r>
            <a:r>
              <a:rPr lang="en-US" altLang="zh-TW" sz="1400" b="1" dirty="0">
                <a:solidFill>
                  <a:srgbClr val="C0504D"/>
                </a:solidFill>
                <a:latin typeface="Arial" charset="0"/>
                <a:ea typeface="新細明體" charset="-120"/>
              </a:rPr>
              <a:t>209</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.058Million</a:t>
            </a:r>
          </a:p>
        </p:txBody>
      </p:sp>
      <p:sp>
        <p:nvSpPr>
          <p:cNvPr id="13" name="Text Box 8">
            <a:extLst>
              <a:ext uri="{FF2B5EF4-FFF2-40B4-BE49-F238E27FC236}">
                <a16:creationId xmlns:a16="http://schemas.microsoft.com/office/drawing/2014/main" id="{DD862ACD-D5AA-C70D-7596-B0E8F6043EEE}"/>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*2023 Q4 Weighted Average Outstanding Shares : </a:t>
            </a:r>
            <a:r>
              <a:rPr lang="en-US" altLang="zh-TW" sz="1400" b="1" dirty="0">
                <a:solidFill>
                  <a:srgbClr val="C0504D"/>
                </a:solidFill>
                <a:latin typeface="Arial" charset="0"/>
                <a:ea typeface="新細明體" charset="-120"/>
              </a:rPr>
              <a:t>209.058</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Million</a:t>
            </a:r>
          </a:p>
        </p:txBody>
      </p:sp>
    </p:spTree>
    <p:extLst>
      <p:ext uri="{BB962C8B-B14F-4D97-AF65-F5344CB8AC3E}">
        <p14:creationId xmlns:p14="http://schemas.microsoft.com/office/powerpoint/2010/main" val="1196474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6" name="Text Box 8">
            <a:extLst>
              <a:ext uri="{FF2B5EF4-FFF2-40B4-BE49-F238E27FC236}">
                <a16:creationId xmlns:a16="http://schemas.microsoft.com/office/drawing/2014/main" id="{3CC4FA84-815E-07B6-B225-C997D7364372}"/>
              </a:ext>
            </a:extLst>
          </p:cNvPr>
          <p:cNvSpPr txBox="1">
            <a:spLocks noChangeArrowheads="1"/>
          </p:cNvSpPr>
          <p:nvPr/>
        </p:nvSpPr>
        <p:spPr bwMode="auto">
          <a:xfrm>
            <a:off x="138492" y="5811938"/>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Weighted Average Outstanding Shares : </a:t>
            </a:r>
            <a:r>
              <a:rPr lang="en-US" altLang="zh-TW" sz="1400" b="1" dirty="0">
                <a:solidFill>
                  <a:srgbClr val="C0504D"/>
                </a:solidFill>
                <a:latin typeface="Arial" charset="0"/>
                <a:ea typeface="新細明體" charset="-120"/>
              </a:rPr>
              <a:t>209</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.058Million</a:t>
            </a: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*2023 Weighted Average Outstanding Shares : </a:t>
            </a:r>
            <a:r>
              <a:rPr lang="en-US" altLang="zh-TW" sz="1400" b="1" dirty="0">
                <a:solidFill>
                  <a:srgbClr val="C0504D"/>
                </a:solidFill>
                <a:latin typeface="Arial" charset="0"/>
                <a:ea typeface="新細明體" charset="-120"/>
              </a:rPr>
              <a:t>209.058</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Million</a:t>
            </a:r>
          </a:p>
        </p:txBody>
      </p:sp>
      <p:sp>
        <p:nvSpPr>
          <p:cNvPr id="5" name="日期版面配置區 14">
            <a:extLst>
              <a:ext uri="{FF2B5EF4-FFF2-40B4-BE49-F238E27FC236}">
                <a16:creationId xmlns:a16="http://schemas.microsoft.com/office/drawing/2014/main" id="{5C31C885-EA72-F553-2AA1-A12DC256F20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8" name="文字方塊 7">
            <a:extLst>
              <a:ext uri="{FF2B5EF4-FFF2-40B4-BE49-F238E27FC236}">
                <a16:creationId xmlns:a16="http://schemas.microsoft.com/office/drawing/2014/main" id="{FD79E651-B2FC-7D99-282A-B61DAD37CE27}"/>
              </a:ext>
            </a:extLst>
          </p:cNvPr>
          <p:cNvSpPr txBox="1"/>
          <p:nvPr/>
        </p:nvSpPr>
        <p:spPr>
          <a:xfrm>
            <a:off x="766763" y="72212"/>
            <a:ext cx="10496550" cy="6463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36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2024 Income Statement Comparison</a:t>
            </a:r>
            <a:endParaRPr kumimoji="0" lang="zh-TW" altLang="en-US" sz="36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pic>
        <p:nvPicPr>
          <p:cNvPr id="10" name="圖片 9">
            <a:extLst>
              <a:ext uri="{FF2B5EF4-FFF2-40B4-BE49-F238E27FC236}">
                <a16:creationId xmlns:a16="http://schemas.microsoft.com/office/drawing/2014/main" id="{0B21DEFA-54EB-5029-A4AE-CFB87803F5AF}"/>
              </a:ext>
            </a:extLst>
          </p:cNvPr>
          <p:cNvPicPr>
            <a:picLocks noChangeAspect="1"/>
          </p:cNvPicPr>
          <p:nvPr/>
        </p:nvPicPr>
        <p:blipFill>
          <a:blip r:embed="rId3"/>
          <a:stretch>
            <a:fillRect/>
          </a:stretch>
        </p:blipFill>
        <p:spPr>
          <a:xfrm>
            <a:off x="337930" y="857044"/>
            <a:ext cx="11529392" cy="4954894"/>
          </a:xfrm>
          <a:prstGeom prst="rect">
            <a:avLst/>
          </a:prstGeom>
        </p:spPr>
      </p:pic>
    </p:spTree>
    <p:extLst>
      <p:ext uri="{BB962C8B-B14F-4D97-AF65-F5344CB8AC3E}">
        <p14:creationId xmlns:p14="http://schemas.microsoft.com/office/powerpoint/2010/main" val="3662087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346883" y="67225"/>
            <a:ext cx="10496550" cy="78483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TW" sz="4500" spc="-50" dirty="0">
                <a:solidFill>
                  <a:srgbClr val="003F7C"/>
                </a:solidFill>
                <a:latin typeface="Calibri" panose="020F0502020204030204"/>
                <a:ea typeface="新細明體" panose="02020500000000000000" pitchFamily="18" charset="-120"/>
              </a:rPr>
              <a:t>Balance Sheet Highlight –12.31.2024</a:t>
            </a:r>
          </a:p>
        </p:txBody>
      </p:sp>
      <p:sp>
        <p:nvSpPr>
          <p:cNvPr id="5" name="日期版面配置區 14">
            <a:extLst>
              <a:ext uri="{FF2B5EF4-FFF2-40B4-BE49-F238E27FC236}">
                <a16:creationId xmlns:a16="http://schemas.microsoft.com/office/drawing/2014/main" id="{3727E650-53D5-70AC-B2E7-69A8A87217E1}"/>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2" name="圖片 1">
            <a:extLst>
              <a:ext uri="{FF2B5EF4-FFF2-40B4-BE49-F238E27FC236}">
                <a16:creationId xmlns:a16="http://schemas.microsoft.com/office/drawing/2014/main" id="{0C02E72B-7ED9-6774-CFCF-1AB2C7DB4788}"/>
              </a:ext>
            </a:extLst>
          </p:cNvPr>
          <p:cNvPicPr>
            <a:picLocks noChangeAspect="1"/>
          </p:cNvPicPr>
          <p:nvPr/>
        </p:nvPicPr>
        <p:blipFill>
          <a:blip r:embed="rId3"/>
          <a:stretch>
            <a:fillRect/>
          </a:stretch>
        </p:blipFill>
        <p:spPr>
          <a:xfrm>
            <a:off x="346883" y="852055"/>
            <a:ext cx="11498053" cy="5407621"/>
          </a:xfrm>
          <a:prstGeom prst="rect">
            <a:avLst/>
          </a:prstGeom>
        </p:spPr>
      </p:pic>
    </p:spTree>
    <p:extLst>
      <p:ext uri="{BB962C8B-B14F-4D97-AF65-F5344CB8AC3E}">
        <p14:creationId xmlns:p14="http://schemas.microsoft.com/office/powerpoint/2010/main" val="2094836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5" name="Text Box 3"/>
          <p:cNvSpPr txBox="1">
            <a:spLocks noChangeArrowheads="1"/>
          </p:cNvSpPr>
          <p:nvPr/>
        </p:nvSpPr>
        <p:spPr bwMode="auto">
          <a:xfrm>
            <a:off x="3086100" y="26770"/>
            <a:ext cx="6019800" cy="784830"/>
          </a:xfrm>
          <a:prstGeom prst="rect">
            <a:avLst/>
          </a:prstGeom>
          <a:noFill/>
          <a:ln w="9525">
            <a:noFill/>
            <a:miter lim="800000"/>
            <a:headEnd/>
            <a:tailEnd/>
          </a:ln>
          <a:effectLst/>
        </p:spPr>
        <p:txBody>
          <a:bodyPr>
            <a:spAutoFit/>
          </a:bodyPr>
          <a:lstStyle/>
          <a:p>
            <a:pPr marR="0" lvl="0" indent="0" algn="ctr" fontAlgn="auto">
              <a:lnSpc>
                <a:spcPct val="100000"/>
              </a:lnSpc>
              <a:spcBef>
                <a:spcPct val="50000"/>
              </a:spcBef>
              <a:spcAft>
                <a:spcPts val="0"/>
              </a:spcAft>
              <a:buClrTx/>
              <a:buSzTx/>
              <a:buFontTx/>
              <a:buNone/>
              <a:tabLst/>
              <a:defRPr/>
            </a:pPr>
            <a:r>
              <a:rPr lang="en-US" altLang="zh-TW" sz="4500" spc="-50" dirty="0">
                <a:solidFill>
                  <a:srgbClr val="003F7C"/>
                </a:solidFill>
                <a:ea typeface="+mj-ea"/>
                <a:cs typeface="+mj-cs"/>
              </a:rPr>
              <a:t>Capital Expenditure</a:t>
            </a:r>
            <a:endParaRPr lang="zh-TW" altLang="en-US" sz="4500" spc="-50" dirty="0">
              <a:solidFill>
                <a:srgbClr val="003F7C"/>
              </a:solidFill>
              <a:ea typeface="+mj-ea"/>
              <a:cs typeface="+mj-cs"/>
            </a:endParaRPr>
          </a:p>
        </p:txBody>
      </p:sp>
      <p:sp>
        <p:nvSpPr>
          <p:cNvPr id="8" name="Text Box 108">
            <a:extLst>
              <a:ext uri="{FF2B5EF4-FFF2-40B4-BE49-F238E27FC236}">
                <a16:creationId xmlns:a16="http://schemas.microsoft.com/office/drawing/2014/main" id="{DB1EC760-8674-4970-A18E-E0991EE71E41}"/>
              </a:ext>
            </a:extLst>
          </p:cNvPr>
          <p:cNvSpPr txBox="1">
            <a:spLocks noChangeArrowheads="1"/>
          </p:cNvSpPr>
          <p:nvPr/>
        </p:nvSpPr>
        <p:spPr bwMode="auto">
          <a:xfrm>
            <a:off x="462013" y="610174"/>
            <a:ext cx="156655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頁尾版面配置區 3">
            <a:extLst>
              <a:ext uri="{FF2B5EF4-FFF2-40B4-BE49-F238E27FC236}">
                <a16:creationId xmlns:a16="http://schemas.microsoft.com/office/drawing/2014/main" id="{980B33D1-BB5A-ED16-AAF0-5866A71B52D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投影片編號版面配置區 4">
            <a:extLst>
              <a:ext uri="{FF2B5EF4-FFF2-40B4-BE49-F238E27FC236}">
                <a16:creationId xmlns:a16="http://schemas.microsoft.com/office/drawing/2014/main" id="{18CA3D99-40B7-FD1F-8209-FCBBF8E385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3" name="日期版面配置區 14">
            <a:extLst>
              <a:ext uri="{FF2B5EF4-FFF2-40B4-BE49-F238E27FC236}">
                <a16:creationId xmlns:a16="http://schemas.microsoft.com/office/drawing/2014/main" id="{F2D168A6-72B4-7586-AF1C-F5AF69FD1FF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7" name="圖片 6">
            <a:extLst>
              <a:ext uri="{FF2B5EF4-FFF2-40B4-BE49-F238E27FC236}">
                <a16:creationId xmlns:a16="http://schemas.microsoft.com/office/drawing/2014/main" id="{2F01A978-3476-CEC6-99D8-2B0CD0DB5BC7}"/>
              </a:ext>
            </a:extLst>
          </p:cNvPr>
          <p:cNvPicPr>
            <a:picLocks noChangeAspect="1"/>
          </p:cNvPicPr>
          <p:nvPr/>
        </p:nvPicPr>
        <p:blipFill>
          <a:blip r:embed="rId3"/>
          <a:stretch>
            <a:fillRect/>
          </a:stretch>
        </p:blipFill>
        <p:spPr>
          <a:xfrm>
            <a:off x="205810" y="1001486"/>
            <a:ext cx="11986190" cy="5539709"/>
          </a:xfrm>
          <a:prstGeom prst="rect">
            <a:avLst/>
          </a:prstGeom>
        </p:spPr>
      </p:pic>
    </p:spTree>
    <p:extLst>
      <p:ext uri="{BB962C8B-B14F-4D97-AF65-F5344CB8AC3E}">
        <p14:creationId xmlns:p14="http://schemas.microsoft.com/office/powerpoint/2010/main" val="4190861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Financial Update</a:t>
            </a:r>
          </a:p>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8D6E9479-29CA-F587-159C-243F43010D3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228628679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AB51D6F-3594-462B-9252-9A88363FFEE7}">
  <ds:schemaRefs>
    <ds:schemaRef ds:uri="http://schemas.microsoft.com/sharepoint/v3/contenttype/forms"/>
  </ds:schemaRefs>
</ds:datastoreItem>
</file>

<file path=customXml/itemProps2.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27150</TotalTime>
  <Words>671</Words>
  <Application>Microsoft Office PowerPoint</Application>
  <PresentationFormat>寬螢幕</PresentationFormat>
  <Paragraphs>127</Paragraphs>
  <Slides>19</Slides>
  <Notes>13</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19</vt:i4>
      </vt:variant>
    </vt:vector>
  </HeadingPairs>
  <TitlesOfParts>
    <vt:vector size="30" baseType="lpstr">
      <vt:lpstr>新細明體</vt:lpstr>
      <vt:lpstr>Aptos</vt:lpstr>
      <vt:lpstr>Aptos Display</vt:lpstr>
      <vt:lpstr>Arial</vt:lpstr>
      <vt:lpstr>Bookman Old Style</vt:lpstr>
      <vt:lpstr>calibri</vt:lpstr>
      <vt:lpstr>calibri</vt:lpstr>
      <vt:lpstr>Calibri Light</vt:lpstr>
      <vt:lpstr>Century Gothic</vt:lpstr>
      <vt:lpstr>Times New Roman</vt:lpstr>
      <vt:lpstr>Office 佈景主題</vt:lpstr>
      <vt:lpstr>PowerPoint 簡報</vt:lpstr>
      <vt:lpstr>PowerPoint 簡報</vt:lpstr>
      <vt:lpstr>PowerPoint 簡報</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1702</cp:revision>
  <dcterms:created xsi:type="dcterms:W3CDTF">2007-10-17T06:14:12Z</dcterms:created>
  <dcterms:modified xsi:type="dcterms:W3CDTF">2025-02-27T02:42:53Z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