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 id="2147483705" r:id="rId5"/>
    <p:sldMasterId id="2147483717" r:id="rId6"/>
    <p:sldMasterId id="2147483726" r:id="rId7"/>
  </p:sldMasterIdLst>
  <p:notesMasterIdLst>
    <p:notesMasterId r:id="rId27"/>
  </p:notesMasterIdLst>
  <p:handoutMasterIdLst>
    <p:handoutMasterId r:id="rId28"/>
  </p:handoutMasterIdLst>
  <p:sldIdLst>
    <p:sldId id="556" r:id="rId8"/>
    <p:sldId id="275" r:id="rId9"/>
    <p:sldId id="571" r:id="rId10"/>
    <p:sldId id="270" r:id="rId11"/>
    <p:sldId id="572" r:id="rId12"/>
    <p:sldId id="1313" r:id="rId13"/>
    <p:sldId id="574" r:id="rId14"/>
    <p:sldId id="575" r:id="rId15"/>
    <p:sldId id="584" r:id="rId16"/>
    <p:sldId id="1314" r:id="rId17"/>
    <p:sldId id="1344" r:id="rId18"/>
    <p:sldId id="1345" r:id="rId19"/>
    <p:sldId id="1306" r:id="rId20"/>
    <p:sldId id="1346" r:id="rId21"/>
    <p:sldId id="1347" r:id="rId22"/>
    <p:sldId id="1278" r:id="rId23"/>
    <p:sldId id="586" r:id="rId24"/>
    <p:sldId id="1348" r:id="rId25"/>
    <p:sldId id="569" r:id="rId26"/>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7.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16696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123176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2128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8044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3425352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3758135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340633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280382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51478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487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126436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000695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48748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981307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36838669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1656590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69386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6660938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26584033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541026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368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54329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41311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846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746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089694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image" Target="../media/image3.jpg"/><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514A8911-DF86-EB5F-A8F6-748C1BE75E53}"/>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F1AA9D47-8808-F8B4-DBD4-264544F786C6}"/>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248625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B58B80F-2448-E402-98C6-5B753ED42DB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B17B5C3-89E7-156B-00C2-3E196B5095EE}"/>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454183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9" name="文字方塊 8">
            <a:extLst>
              <a:ext uri="{FF2B5EF4-FFF2-40B4-BE49-F238E27FC236}">
                <a16:creationId xmlns:a16="http://schemas.microsoft.com/office/drawing/2014/main" id="{E65C4126-D6D2-7044-E24C-249508483CC7}"/>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626C0FFA-25BE-EC09-7466-D54B45E4C59C}"/>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298276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3424525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0.xml"/><Relationship Id="rId1" Type="http://schemas.openxmlformats.org/officeDocument/2006/relationships/themeOverride" Target="../theme/themeOverride1.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0.xml"/><Relationship Id="rId1" Type="http://schemas.openxmlformats.org/officeDocument/2006/relationships/themeOverride" Target="../theme/themeOverride2.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0.xml"/><Relationship Id="rId1" Type="http://schemas.openxmlformats.org/officeDocument/2006/relationships/themeOverride" Target="../theme/themeOverride3.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0.xml"/><Relationship Id="rId1" Type="http://schemas.openxmlformats.org/officeDocument/2006/relationships/themeOverride" Target="../theme/themeOverride4.xml"/><Relationship Id="rId5" Type="http://schemas.openxmlformats.org/officeDocument/2006/relationships/image" Target="../media/image1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77004" y="2610985"/>
            <a:ext cx="8702938" cy="1900520"/>
          </a:xfrm>
          <a:prstGeom prst="rect">
            <a:avLst/>
          </a:prstGeom>
          <a:noFill/>
          <a:ln w="9525">
            <a:noFill/>
            <a:miter lim="800000"/>
            <a:headEnd/>
            <a:tailEnd/>
          </a:ln>
          <a:effectLst/>
        </p:spPr>
        <p:txBody>
          <a:bodyPr wrap="square">
            <a:spAutoFit/>
          </a:bodyPr>
          <a:lstStyle/>
          <a:p>
            <a:pPr algn="l">
              <a:spcBef>
                <a:spcPct val="25000"/>
              </a:spcBef>
            </a:pPr>
            <a:r>
              <a:rPr lang="zh-TW" altLang="en-US" sz="6000" spc="-50" dirty="0">
                <a:solidFill>
                  <a:srgbClr val="003F7C"/>
                </a:solidFill>
                <a:latin typeface="標楷體" panose="03000509000000000000" pitchFamily="65" charset="-120"/>
                <a:ea typeface="標楷體" panose="03000509000000000000" pitchFamily="65" charset="-120"/>
                <a:cs typeface="+mj-cs"/>
              </a:rPr>
              <a:t>同欣電子</a:t>
            </a: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latin typeface="標楷體" panose="03000509000000000000" pitchFamily="65" charset="-120"/>
                <a:ea typeface="標楷體" panose="03000509000000000000" pitchFamily="65" charset="-120"/>
              </a:rPr>
              <a:t>2024</a:t>
            </a:r>
            <a:r>
              <a:rPr lang="zh-TW" altLang="en-US" sz="2800" dirty="0">
                <a:solidFill>
                  <a:srgbClr val="003F7C"/>
                </a:solidFill>
                <a:latin typeface="標楷體" panose="03000509000000000000" pitchFamily="65" charset="-120"/>
                <a:ea typeface="標楷體" panose="03000509000000000000" pitchFamily="65" charset="-120"/>
              </a:rPr>
              <a:t>年第四季法人說明會</a:t>
            </a:r>
            <a:r>
              <a:rPr lang="en-US" altLang="zh-TW" dirty="0">
                <a:solidFill>
                  <a:srgbClr val="003F7C"/>
                </a:solidFill>
                <a:latin typeface="標楷體" panose="03000509000000000000" pitchFamily="65" charset="-120"/>
                <a:ea typeface="標楷體" panose="03000509000000000000" pitchFamily="65" charset="-120"/>
              </a:rPr>
              <a:t> </a:t>
            </a:r>
          </a:p>
          <a:p>
            <a:pPr algn="l">
              <a:spcBef>
                <a:spcPct val="25000"/>
              </a:spcBef>
            </a:pPr>
            <a:r>
              <a:rPr lang="en-US" altLang="zh-TW" dirty="0">
                <a:solidFill>
                  <a:srgbClr val="003F7C"/>
                </a:solidFill>
                <a:latin typeface="標楷體" panose="03000509000000000000" pitchFamily="65" charset="-120"/>
                <a:ea typeface="標楷體" panose="03000509000000000000" pitchFamily="65" charset="-120"/>
              </a:rPr>
              <a:t>2025</a:t>
            </a:r>
            <a:r>
              <a:rPr lang="zh-TW" altLang="en-US" dirty="0">
                <a:solidFill>
                  <a:srgbClr val="003F7C"/>
                </a:solidFill>
                <a:latin typeface="標楷體" panose="03000509000000000000" pitchFamily="65" charset="-120"/>
                <a:ea typeface="標楷體" panose="03000509000000000000" pitchFamily="65" charset="-120"/>
              </a:rPr>
              <a:t>年</a:t>
            </a:r>
            <a:r>
              <a:rPr lang="en-US" altLang="zh-TW" dirty="0">
                <a:solidFill>
                  <a:srgbClr val="003F7C"/>
                </a:solidFill>
                <a:latin typeface="標楷體" panose="03000509000000000000" pitchFamily="65" charset="-120"/>
                <a:ea typeface="標楷體" panose="03000509000000000000" pitchFamily="65" charset="-120"/>
              </a:rPr>
              <a:t>2</a:t>
            </a:r>
            <a:r>
              <a:rPr lang="zh-TW" altLang="en-US" dirty="0">
                <a:solidFill>
                  <a:srgbClr val="003F7C"/>
                </a:solidFill>
                <a:latin typeface="標楷體" panose="03000509000000000000" pitchFamily="65" charset="-120"/>
                <a:ea typeface="標楷體" panose="03000509000000000000" pitchFamily="65" charset="-120"/>
              </a:rPr>
              <a:t>月</a:t>
            </a:r>
            <a:r>
              <a:rPr lang="en-US" altLang="zh-TW" dirty="0">
                <a:solidFill>
                  <a:srgbClr val="003F7C"/>
                </a:solidFill>
                <a:latin typeface="標楷體" panose="03000509000000000000" pitchFamily="65" charset="-120"/>
                <a:ea typeface="標楷體" panose="03000509000000000000" pitchFamily="65" charset="-120"/>
              </a:rPr>
              <a:t>27</a:t>
            </a:r>
            <a:r>
              <a:rPr lang="zh-TW" altLang="en-US" dirty="0">
                <a:solidFill>
                  <a:srgbClr val="003F7C"/>
                </a:solidFill>
                <a:latin typeface="標楷體" panose="03000509000000000000" pitchFamily="65" charset="-120"/>
                <a:ea typeface="標楷體" panose="03000509000000000000" pitchFamily="65" charset="-120"/>
              </a:rPr>
              <a:t>日</a:t>
            </a: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7EE08F3C-7862-1FC2-D4E6-F582EF4F4D22}"/>
              </a:ext>
            </a:extLst>
          </p:cNvPr>
          <p:cNvPicPr>
            <a:picLocks noChangeAspect="1"/>
          </p:cNvPicPr>
          <p:nvPr/>
        </p:nvPicPr>
        <p:blipFill>
          <a:blip r:embed="rId5"/>
          <a:stretch>
            <a:fillRect/>
          </a:stretch>
        </p:blipFill>
        <p:spPr>
          <a:xfrm>
            <a:off x="69573" y="350253"/>
            <a:ext cx="12672391" cy="5916378"/>
          </a:xfrm>
          <a:prstGeom prst="rect">
            <a:avLst/>
          </a:prstGeom>
        </p:spPr>
      </p:pic>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3025925" y="3597820"/>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4670040" y="2699023"/>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6418457" y="1832985"/>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8007089" y="2352628"/>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9764722" y="2360469"/>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3" name="標題 2">
            <a:extLst>
              <a:ext uri="{FF2B5EF4-FFF2-40B4-BE49-F238E27FC236}">
                <a16:creationId xmlns:a16="http://schemas.microsoft.com/office/drawing/2014/main" id="{D9B0BFB8-2DF4-4864-9D58-4082746D1D9F}"/>
              </a:ext>
            </a:extLst>
          </p:cNvPr>
          <p:cNvSpPr txBox="1">
            <a:spLocks/>
          </p:cNvSpPr>
          <p:nvPr/>
        </p:nvSpPr>
        <p:spPr>
          <a:xfrm>
            <a:off x="496546" y="2097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歷年營收概況</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2" name="標題 2">
            <a:extLst>
              <a:ext uri="{FF2B5EF4-FFF2-40B4-BE49-F238E27FC236}">
                <a16:creationId xmlns:a16="http://schemas.microsoft.com/office/drawing/2014/main" id="{0DE798CF-EF1D-515C-6E45-1649D72D576A}"/>
              </a:ext>
            </a:extLst>
          </p:cNvPr>
          <p:cNvSpPr txBox="1">
            <a:spLocks/>
          </p:cNvSpPr>
          <p:nvPr/>
        </p:nvSpPr>
        <p:spPr>
          <a:xfrm>
            <a:off x="825934" y="85928"/>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季營收概況</a:t>
            </a:r>
            <a:endParaRPr lang="en-US" altLang="zh-TW" dirty="0"/>
          </a:p>
        </p:txBody>
      </p:sp>
      <p:pic>
        <p:nvPicPr>
          <p:cNvPr id="6" name="圖片 5">
            <a:extLst>
              <a:ext uri="{FF2B5EF4-FFF2-40B4-BE49-F238E27FC236}">
                <a16:creationId xmlns:a16="http://schemas.microsoft.com/office/drawing/2014/main" id="{0AC42A0F-A17F-6EB5-2B61-CEFADE70804B}"/>
              </a:ext>
            </a:extLst>
          </p:cNvPr>
          <p:cNvPicPr>
            <a:picLocks noChangeAspect="1"/>
          </p:cNvPicPr>
          <p:nvPr/>
        </p:nvPicPr>
        <p:blipFill>
          <a:blip r:embed="rId5"/>
          <a:stretch>
            <a:fillRect/>
          </a:stretch>
        </p:blipFill>
        <p:spPr>
          <a:xfrm>
            <a:off x="417443" y="914400"/>
            <a:ext cx="11671340" cy="5579665"/>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4" name="圖片 3">
            <a:extLst>
              <a:ext uri="{FF2B5EF4-FFF2-40B4-BE49-F238E27FC236}">
                <a16:creationId xmlns:a16="http://schemas.microsoft.com/office/drawing/2014/main" id="{A26104E1-39D1-EEFD-8B85-2D7DA0FB34AC}"/>
              </a:ext>
            </a:extLst>
          </p:cNvPr>
          <p:cNvPicPr>
            <a:picLocks noChangeAspect="1"/>
          </p:cNvPicPr>
          <p:nvPr/>
        </p:nvPicPr>
        <p:blipFill>
          <a:blip r:embed="rId5"/>
          <a:stretch>
            <a:fillRect/>
          </a:stretch>
        </p:blipFill>
        <p:spPr>
          <a:xfrm>
            <a:off x="-7138" y="739563"/>
            <a:ext cx="12095921" cy="5699994"/>
          </a:xfrm>
          <a:prstGeom prst="rect">
            <a:avLst/>
          </a:prstGeom>
        </p:spPr>
      </p:pic>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8567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5" name="標題 2">
            <a:extLst>
              <a:ext uri="{FF2B5EF4-FFF2-40B4-BE49-F238E27FC236}">
                <a16:creationId xmlns:a16="http://schemas.microsoft.com/office/drawing/2014/main" id="{F146E2C5-2363-A54A-F416-85C2F59356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高頻無線通訊模組</a:t>
            </a:r>
            <a:endParaRPr lang="en-US" altLang="zh-TW" dirty="0"/>
          </a:p>
        </p:txBody>
      </p:sp>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6539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0657F2AE-493A-E43F-9E7F-B9487000A7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混合積體電路模組</a:t>
            </a:r>
            <a:endParaRPr lang="en-US" altLang="zh-TW" dirty="0"/>
          </a:p>
        </p:txBody>
      </p:sp>
      <p:pic>
        <p:nvPicPr>
          <p:cNvPr id="3" name="圖片 2">
            <a:extLst>
              <a:ext uri="{FF2B5EF4-FFF2-40B4-BE49-F238E27FC236}">
                <a16:creationId xmlns:a16="http://schemas.microsoft.com/office/drawing/2014/main" id="{AC684326-2DF2-1571-FFAA-E2A8213E5EE7}"/>
              </a:ext>
            </a:extLst>
          </p:cNvPr>
          <p:cNvPicPr>
            <a:picLocks noChangeAspect="1"/>
          </p:cNvPicPr>
          <p:nvPr/>
        </p:nvPicPr>
        <p:blipFill>
          <a:blip r:embed="rId5"/>
          <a:stretch>
            <a:fillRect/>
          </a:stretch>
        </p:blipFill>
        <p:spPr>
          <a:xfrm>
            <a:off x="-99390" y="902444"/>
            <a:ext cx="12088782" cy="5560846"/>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5861FAC5-71DC-9A08-852A-E783A1D19487}"/>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陶瓷電路板</a:t>
            </a:r>
            <a:endParaRPr lang="en-US" altLang="zh-TW" dirty="0"/>
          </a:p>
        </p:txBody>
      </p:sp>
      <p:pic>
        <p:nvPicPr>
          <p:cNvPr id="4" name="圖片 3">
            <a:extLst>
              <a:ext uri="{FF2B5EF4-FFF2-40B4-BE49-F238E27FC236}">
                <a16:creationId xmlns:a16="http://schemas.microsoft.com/office/drawing/2014/main" id="{601BB3B1-5771-5EB3-40D6-412A9AB37DA0}"/>
              </a:ext>
            </a:extLst>
          </p:cNvPr>
          <p:cNvPicPr>
            <a:picLocks noChangeAspect="1"/>
          </p:cNvPicPr>
          <p:nvPr/>
        </p:nvPicPr>
        <p:blipFill>
          <a:blip r:embed="rId4"/>
          <a:stretch>
            <a:fillRect/>
          </a:stretch>
        </p:blipFill>
        <p:spPr>
          <a:xfrm>
            <a:off x="0" y="1072356"/>
            <a:ext cx="12088783" cy="5309588"/>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DCB50AD1-658C-DD64-A7A1-62C668A24A66}"/>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影像產品</a:t>
            </a:r>
            <a:endParaRPr lang="en-US" altLang="zh-TW" dirty="0"/>
          </a:p>
        </p:txBody>
      </p:sp>
      <p:pic>
        <p:nvPicPr>
          <p:cNvPr id="4" name="圖片 3">
            <a:extLst>
              <a:ext uri="{FF2B5EF4-FFF2-40B4-BE49-F238E27FC236}">
                <a16:creationId xmlns:a16="http://schemas.microsoft.com/office/drawing/2014/main" id="{C1CF844D-E23B-EFC4-D574-F14A300AFA05}"/>
              </a:ext>
            </a:extLst>
          </p:cNvPr>
          <p:cNvPicPr>
            <a:picLocks noChangeAspect="1"/>
          </p:cNvPicPr>
          <p:nvPr/>
        </p:nvPicPr>
        <p:blipFill>
          <a:blip r:embed="rId4"/>
          <a:stretch>
            <a:fillRect/>
          </a:stretch>
        </p:blipFill>
        <p:spPr>
          <a:xfrm>
            <a:off x="51608" y="1072356"/>
            <a:ext cx="12088783" cy="5412829"/>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4" name="投影片編號版面配置區 3">
            <a:extLst>
              <a:ext uri="{FF2B5EF4-FFF2-40B4-BE49-F238E27FC236}">
                <a16:creationId xmlns:a16="http://schemas.microsoft.com/office/drawing/2014/main" id="{286E5821-FCA5-A2E0-BFE7-092AB52529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7" name="日期版面配置區 14">
            <a:extLst>
              <a:ext uri="{FF2B5EF4-FFF2-40B4-BE49-F238E27FC236}">
                <a16:creationId xmlns:a16="http://schemas.microsoft.com/office/drawing/2014/main" id="{1A309D81-CB98-2621-F74F-30AD142CD0B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8" name="頁尾版面配置區 15">
            <a:extLst>
              <a:ext uri="{FF2B5EF4-FFF2-40B4-BE49-F238E27FC236}">
                <a16:creationId xmlns:a16="http://schemas.microsoft.com/office/drawing/2014/main" id="{A1596283-F710-ED1F-75DD-3510D5BABD2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標題 2">
            <a:extLst>
              <a:ext uri="{FF2B5EF4-FFF2-40B4-BE49-F238E27FC236}">
                <a16:creationId xmlns:a16="http://schemas.microsoft.com/office/drawing/2014/main" id="{FB178C41-1E39-7CCD-4707-D49FE28AD773}"/>
              </a:ext>
            </a:extLst>
          </p:cNvPr>
          <p:cNvSpPr txBox="1">
            <a:spLocks/>
          </p:cNvSpPr>
          <p:nvPr/>
        </p:nvSpPr>
        <p:spPr>
          <a:xfrm>
            <a:off x="390525" y="133553"/>
            <a:ext cx="10457049"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銷售分析</a:t>
            </a:r>
            <a:endPar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endParaRPr>
          </a:p>
        </p:txBody>
      </p:sp>
      <p:sp>
        <p:nvSpPr>
          <p:cNvPr id="6" name="文字方塊 5">
            <a:extLst>
              <a:ext uri="{FF2B5EF4-FFF2-40B4-BE49-F238E27FC236}">
                <a16:creationId xmlns:a16="http://schemas.microsoft.com/office/drawing/2014/main" id="{2D8DE761-F41B-411B-E68C-27D03220BC7B}"/>
              </a:ext>
            </a:extLst>
          </p:cNvPr>
          <p:cNvSpPr txBox="1"/>
          <p:nvPr/>
        </p:nvSpPr>
        <p:spPr>
          <a:xfrm>
            <a:off x="4795014" y="930356"/>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4000" dirty="0">
                <a:solidFill>
                  <a:prstClr val="black"/>
                </a:solidFill>
                <a:latin typeface="標楷體" panose="03000509000000000000" pitchFamily="65" charset="-120"/>
                <a:ea typeface="標楷體" panose="03000509000000000000" pitchFamily="65" charset="-120"/>
              </a:rPr>
              <a:t>銷售</a:t>
            </a: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 </a:t>
            </a:r>
            <a:r>
              <a:rPr kumimoji="0" lang="en-US" altLang="zh-TW"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rPr>
              <a:t>%</a:t>
            </a:r>
            <a:endPar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57CF1B1D-DBC4-E012-F7C4-DD3957FE6D8A}"/>
              </a:ext>
            </a:extLst>
          </p:cNvPr>
          <p:cNvPicPr>
            <a:picLocks noChangeAspect="1"/>
          </p:cNvPicPr>
          <p:nvPr/>
        </p:nvPicPr>
        <p:blipFill>
          <a:blip r:embed="rId2"/>
          <a:stretch>
            <a:fillRect/>
          </a:stretch>
        </p:blipFill>
        <p:spPr>
          <a:xfrm>
            <a:off x="3289852" y="930355"/>
            <a:ext cx="5092346" cy="5415833"/>
          </a:xfrm>
          <a:prstGeom prst="rect">
            <a:avLst/>
          </a:prstGeom>
        </p:spPr>
      </p:pic>
    </p:spTree>
    <p:extLst>
      <p:ext uri="{BB962C8B-B14F-4D97-AF65-F5344CB8AC3E}">
        <p14:creationId xmlns:p14="http://schemas.microsoft.com/office/powerpoint/2010/main" val="3112384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財務資訊</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1474640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77DD7D7A-400C-04F4-8333-27A530F1950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069278" y="235279"/>
            <a:ext cx="7226300" cy="1384995"/>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下季展望</a:t>
            </a:r>
            <a:endParaRPr kumimoji="0" lang="en-US" altLang="zh-TW"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6" name="文字方塊 5">
            <a:extLst>
              <a:ext uri="{FF2B5EF4-FFF2-40B4-BE49-F238E27FC236}">
                <a16:creationId xmlns:a16="http://schemas.microsoft.com/office/drawing/2014/main" id="{047BFEBE-9D03-819D-93DD-A6D3C71C3C11}"/>
              </a:ext>
            </a:extLst>
          </p:cNvPr>
          <p:cNvSpPr txBox="1"/>
          <p:nvPr/>
        </p:nvSpPr>
        <p:spPr>
          <a:xfrm>
            <a:off x="1133475" y="2575340"/>
            <a:ext cx="10344150"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公司預計</a:t>
            </a: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2025</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年第</a:t>
            </a:r>
            <a:r>
              <a:rPr lang="zh-TW" altLang="en-US" sz="3600" dirty="0">
                <a:solidFill>
                  <a:prstClr val="black"/>
                </a:solidFill>
                <a:latin typeface="標楷體" panose="03000509000000000000" pitchFamily="65" charset="-120"/>
                <a:ea typeface="標楷體" panose="03000509000000000000" pitchFamily="65" charset="-120"/>
              </a:rPr>
              <a:t>一</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季因季節性因素，相比</a:t>
            </a: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2024</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第四季度營收向下影響中個位數百分比。</a:t>
            </a: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p:txBody>
      </p:sp>
    </p:spTree>
    <p:extLst>
      <p:ext uri="{BB962C8B-B14F-4D97-AF65-F5344CB8AC3E}">
        <p14:creationId xmlns:p14="http://schemas.microsoft.com/office/powerpoint/2010/main" val="3073234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©2024 Tong </a:t>
            </a:r>
            <a:r>
              <a:rPr lang="en-US" altLang="zh-TW" sz="1200" dirty="0" err="1">
                <a:solidFill>
                  <a:schemeClr val="bg1"/>
                </a:solidFill>
              </a:rPr>
              <a:t>Hsing</a:t>
            </a:r>
            <a:endParaRPr lang="en-US" altLang="zh-TW" sz="1200" dirty="0">
              <a:solidFill>
                <a:schemeClr val="bg1"/>
              </a:solidFill>
            </a:endParaRP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19</a:t>
            </a:fld>
            <a:endParaRPr lang="en-US" altLang="zh-TW" sz="1200" dirty="0">
              <a:solidFill>
                <a:schemeClr val="bg1"/>
              </a:solidFill>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algn="ctr">
              <a:spcBef>
                <a:spcPct val="25000"/>
              </a:spcBef>
            </a:pPr>
            <a:r>
              <a:rPr lang="en-US" altLang="zh-TW" sz="4500" u="sng" spc="-50" dirty="0">
                <a:solidFill>
                  <a:srgbClr val="003F7C"/>
                </a:solidFill>
                <a:ea typeface="+mj-ea"/>
                <a:cs typeface="+mj-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algn="ctr"/>
            <a:r>
              <a:rPr lang="en-US" altLang="zh-TW" sz="2600" i="1" dirty="0">
                <a:solidFill>
                  <a:srgbClr val="003F7C"/>
                </a:solidFill>
                <a:latin typeface="Bookman Old Style" panose="02050604050505020204" pitchFamily="18" charset="0"/>
              </a:rPr>
              <a:t>Reality / Integrity / Customer First </a:t>
            </a:r>
            <a:endParaRPr lang="zh-TW" altLang="en-US" sz="2600" i="1" dirty="0">
              <a:solidFill>
                <a:srgbClr val="003F7C"/>
              </a:solidFill>
              <a:latin typeface="Bookman Old Style" panose="02050604050505020204" pitchFamily="18" charset="0"/>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r>
              <a:rPr lang="en-US" altLang="zh-TW" sz="2000" dirty="0">
                <a:solidFill>
                  <a:srgbClr val="003F7C"/>
                </a:solidFill>
              </a:rPr>
              <a:t>Please Visit Us @ https://www.theil.com </a:t>
            </a:r>
            <a:endParaRPr lang="zh-TW" altLang="en-US" sz="2000" dirty="0">
              <a:solidFill>
                <a:srgbClr val="003F7C"/>
              </a:solidFill>
            </a:endParaRPr>
          </a:p>
        </p:txBody>
      </p:sp>
    </p:spTree>
    <p:extLst>
      <p:ext uri="{BB962C8B-B14F-4D97-AF65-F5344CB8AC3E}">
        <p14:creationId xmlns:p14="http://schemas.microsoft.com/office/powerpoint/2010/main" val="315612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000" name="Rectangle 84999">
            <a:extLst>
              <a:ext uri="{FF2B5EF4-FFF2-40B4-BE49-F238E27FC236}">
                <a16:creationId xmlns:a16="http://schemas.microsoft.com/office/drawing/2014/main" id="{DE1F88EA-5B85-4782-9A95-9C738F4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02" name="Rectangle 85001">
            <a:extLst>
              <a:ext uri="{FF2B5EF4-FFF2-40B4-BE49-F238E27FC236}">
                <a16:creationId xmlns:a16="http://schemas.microsoft.com/office/drawing/2014/main" id="{E9A9E663-1F8A-406B-B295-B1EF8596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5004" name="Straight Connector 85003">
            <a:extLst>
              <a:ext uri="{FF2B5EF4-FFF2-40B4-BE49-F238E27FC236}">
                <a16:creationId xmlns:a16="http://schemas.microsoft.com/office/drawing/2014/main" id="{EC97561C-9294-4114-A5D6-9CF6CF68A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85006" name="Rectangle 85005">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995" name="Rectangle 3"/>
          <p:cNvSpPr>
            <a:spLocks noChangeArrowheads="1"/>
          </p:cNvSpPr>
          <p:nvPr/>
        </p:nvSpPr>
        <p:spPr bwMode="auto">
          <a:xfrm>
            <a:off x="807257" y="406410"/>
            <a:ext cx="6750987" cy="9467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zh-TW" altLang="en-US"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rPr>
              <a:t>免責聲明</a:t>
            </a:r>
            <a:endParaRPr kumimoji="0" lang="en-US" altLang="zh-TW"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endParaRPr>
          </a:p>
        </p:txBody>
      </p:sp>
      <p:sp>
        <p:nvSpPr>
          <p:cNvPr id="85008" name="Rectangle 85007">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10" name="Rectangle 85009">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Text Box 2">
            <a:extLst>
              <a:ext uri="{FF2B5EF4-FFF2-40B4-BE49-F238E27FC236}">
                <a16:creationId xmlns:a16="http://schemas.microsoft.com/office/drawing/2014/main" id="{D891DA0A-A4FA-01B0-77C2-FAC24360711B}"/>
              </a:ext>
            </a:extLst>
          </p:cNvPr>
          <p:cNvSpPr txBox="1">
            <a:spLocks noChangeArrowheads="1"/>
          </p:cNvSpPr>
          <p:nvPr/>
        </p:nvSpPr>
        <p:spPr bwMode="auto">
          <a:xfrm>
            <a:off x="201893" y="1533603"/>
            <a:ext cx="7882892" cy="4798237"/>
          </a:xfrm>
          <a:prstGeom prst="rect">
            <a:avLst/>
          </a:prstGeom>
          <a:noFill/>
          <a:ln w="9525">
            <a:noFill/>
            <a:miter lim="800000"/>
            <a:headEnd/>
            <a:tailEnd/>
          </a:ln>
          <a:effectLst/>
        </p:spPr>
        <p:txBody>
          <a:bodyPr wrap="square">
            <a:spAutoFit/>
          </a:bodyPr>
          <a:lstStyle/>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本簡報資料所提供資訊，包含前瞻性看法。這些前瞻性看法可能因風險、不確定性與假設等的不同狀況而超出我們的判斷，實際結果將可能與此看法有重大出入。由於這些風險、不確定性與假設等的不同狀況，本簡報資料中的前瞻性事件與狀況可能不會依預期發生。讀者不應完全依賴此前瞻性資訊。</a:t>
            </a:r>
          </a:p>
          <a:p>
            <a:pPr marL="457200" indent="-457200" algn="l">
              <a:lnSpc>
                <a:spcPct val="90000"/>
              </a:lnSpc>
              <a:spcBef>
                <a:spcPct val="20000"/>
              </a:spcBef>
              <a:buFontTx/>
              <a:buChar char="•"/>
            </a:pPr>
            <a:endParaRPr lang="zh-TW" altLang="en-US" sz="2200" dirty="0">
              <a:solidFill>
                <a:srgbClr val="000099"/>
              </a:solidFill>
              <a:latin typeface="標楷體" pitchFamily="65" charset="-120"/>
              <a:ea typeface="標楷體" pitchFamily="65" charset="-120"/>
            </a:endParaRPr>
          </a:p>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同欣電子工業股份有限公司(本公司)已儘可能確保本簡報資料為正確無誤且並無遺漏及過時。然而，本公司概無就有關資料之可靠性、準確性或完備性做出任何明示或暗示之聲明或保證，且對本簡報資料任何內容或因倚賴該等內容所採取行動而直接或間接引致之任何損失概不負責。未經本公司許可的情況下，不可複製、修改、重新編譯、刪減或傳送本簡報任何內容，或將任何該等內容用於商業用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zh-TW" altLang="en-US" sz="4500" dirty="0">
                <a:solidFill>
                  <a:srgbClr val="003F7C"/>
                </a:solidFill>
                <a:latin typeface="標楷體" panose="03000509000000000000" pitchFamily="65" charset="-120"/>
                <a:ea typeface="標楷體" panose="03000509000000000000" pitchFamily="65" charset="-120"/>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lgn="l">
              <a:spcBef>
                <a:spcPct val="80000"/>
              </a:spcBef>
              <a:buFontTx/>
              <a:buAutoNum type="arabicPeriod"/>
            </a:pPr>
            <a:r>
              <a:rPr lang="zh-TW" altLang="en-US"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4</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690563" y="164968"/>
            <a:ext cx="10496550" cy="646331"/>
          </a:xfrm>
          <a:prstGeom prst="rect">
            <a:avLst/>
          </a:prstGeom>
          <a:noFill/>
        </p:spPr>
        <p:txBody>
          <a:bodyPr wrap="square">
            <a:spAutoFit/>
          </a:bodyPr>
          <a:lstStyle/>
          <a:p>
            <a:pPr algn="ctr"/>
            <a:r>
              <a:rPr lang="en-US" altLang="zh-TW" sz="3600" spc="-50" dirty="0">
                <a:solidFill>
                  <a:srgbClr val="003F7C"/>
                </a:solidFill>
                <a:latin typeface="標楷體" panose="03000509000000000000" pitchFamily="65" charset="-120"/>
                <a:ea typeface="標楷體" panose="03000509000000000000" pitchFamily="65" charset="-120"/>
                <a:cs typeface="+mj-cs"/>
              </a:rPr>
              <a:t>2024</a:t>
            </a:r>
            <a:r>
              <a:rPr lang="zh-TW" altLang="en-US" sz="3600" spc="-50" dirty="0">
                <a:solidFill>
                  <a:srgbClr val="003F7C"/>
                </a:solidFill>
                <a:latin typeface="標楷體" panose="03000509000000000000" pitchFamily="65" charset="-120"/>
                <a:ea typeface="標楷體" panose="03000509000000000000" pitchFamily="65" charset="-120"/>
                <a:cs typeface="+mj-cs"/>
              </a:rPr>
              <a:t>年第四季合併損益與前季比較</a:t>
            </a: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280990" y="6046701"/>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第三季平均流通在外股數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7" name="Text Box 8">
            <a:extLst>
              <a:ext uri="{FF2B5EF4-FFF2-40B4-BE49-F238E27FC236}">
                <a16:creationId xmlns:a16="http://schemas.microsoft.com/office/drawing/2014/main" id="{F1BD7306-BF22-F4BF-EF1E-0416047A4E3A}"/>
              </a:ext>
            </a:extLst>
          </p:cNvPr>
          <p:cNvSpPr txBox="1">
            <a:spLocks noChangeArrowheads="1"/>
          </p:cNvSpPr>
          <p:nvPr/>
        </p:nvSpPr>
        <p:spPr bwMode="auto">
          <a:xfrm>
            <a:off x="280990" y="5806602"/>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第四季平均流通在外股數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97A640D6-847B-0F20-9084-A008132B33C0}"/>
              </a:ext>
            </a:extLst>
          </p:cNvPr>
          <p:cNvPicPr>
            <a:picLocks noChangeAspect="1"/>
          </p:cNvPicPr>
          <p:nvPr/>
        </p:nvPicPr>
        <p:blipFill>
          <a:blip r:embed="rId2"/>
          <a:stretch>
            <a:fillRect/>
          </a:stretch>
        </p:blipFill>
        <p:spPr>
          <a:xfrm>
            <a:off x="377687" y="1061120"/>
            <a:ext cx="11533323" cy="473576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5</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2024</a:t>
            </a:r>
            <a:r>
              <a:rPr lang="zh-TW" altLang="en-US" dirty="0"/>
              <a:t>年第四季合併損益與去年同期比較</a:t>
            </a: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138492" y="5841807"/>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年第四季平均流通在外股數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*2023</a:t>
            </a:r>
            <a:r>
              <a:rPr lang="zh-TW" altLang="en-US" sz="1400" b="1" dirty="0">
                <a:solidFill>
                  <a:schemeClr val="accent2"/>
                </a:solidFill>
                <a:latin typeface="標楷體" panose="03000509000000000000" pitchFamily="65" charset="-120"/>
                <a:ea typeface="標楷體" panose="03000509000000000000" pitchFamily="65" charset="-120"/>
              </a:rPr>
              <a:t>年第四季平均流通在外股數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2" name="圖片 1">
            <a:extLst>
              <a:ext uri="{FF2B5EF4-FFF2-40B4-BE49-F238E27FC236}">
                <a16:creationId xmlns:a16="http://schemas.microsoft.com/office/drawing/2014/main" id="{FCFF264B-2022-CBC9-9B53-3C47F8D9E79F}"/>
              </a:ext>
            </a:extLst>
          </p:cNvPr>
          <p:cNvPicPr>
            <a:picLocks noChangeAspect="1"/>
          </p:cNvPicPr>
          <p:nvPr/>
        </p:nvPicPr>
        <p:blipFill>
          <a:blip r:embed="rId2"/>
          <a:stretch>
            <a:fillRect/>
          </a:stretch>
        </p:blipFill>
        <p:spPr>
          <a:xfrm>
            <a:off x="318053" y="1054145"/>
            <a:ext cx="11509512" cy="4787662"/>
          </a:xfrm>
          <a:prstGeom prst="rect">
            <a:avLst/>
          </a:prstGeom>
        </p:spPr>
      </p:pic>
    </p:spTree>
    <p:extLst>
      <p:ext uri="{BB962C8B-B14F-4D97-AF65-F5344CB8AC3E}">
        <p14:creationId xmlns:p14="http://schemas.microsoft.com/office/powerpoint/2010/main" val="57657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6</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2024</a:t>
            </a:r>
            <a:r>
              <a:rPr lang="zh-TW" altLang="en-US" dirty="0"/>
              <a:t>年合併損益與去年同期比較</a:t>
            </a: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138492" y="5841807"/>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年平均流通在外股數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*2023</a:t>
            </a:r>
            <a:r>
              <a:rPr lang="zh-TW" altLang="en-US" sz="1400" b="1" dirty="0">
                <a:solidFill>
                  <a:schemeClr val="accent2"/>
                </a:solidFill>
                <a:latin typeface="標楷體" panose="03000509000000000000" pitchFamily="65" charset="-120"/>
                <a:ea typeface="標楷體" panose="03000509000000000000" pitchFamily="65" charset="-120"/>
              </a:rPr>
              <a:t>年平均流通在外股數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2" name="圖片 1">
            <a:extLst>
              <a:ext uri="{FF2B5EF4-FFF2-40B4-BE49-F238E27FC236}">
                <a16:creationId xmlns:a16="http://schemas.microsoft.com/office/drawing/2014/main" id="{AC9F51CC-A795-4F0F-3A39-5E6EA9899EA4}"/>
              </a:ext>
            </a:extLst>
          </p:cNvPr>
          <p:cNvPicPr>
            <a:picLocks noChangeAspect="1"/>
          </p:cNvPicPr>
          <p:nvPr/>
        </p:nvPicPr>
        <p:blipFill>
          <a:blip r:embed="rId2"/>
          <a:stretch>
            <a:fillRect/>
          </a:stretch>
        </p:blipFill>
        <p:spPr>
          <a:xfrm>
            <a:off x="298174" y="1054144"/>
            <a:ext cx="11529391" cy="4787663"/>
          </a:xfrm>
          <a:prstGeom prst="rect">
            <a:avLst/>
          </a:prstGeom>
        </p:spPr>
      </p:pic>
    </p:spTree>
    <p:extLst>
      <p:ext uri="{BB962C8B-B14F-4D97-AF65-F5344CB8AC3E}">
        <p14:creationId xmlns:p14="http://schemas.microsoft.com/office/powerpoint/2010/main" val="396381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7</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7" y="170301"/>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2024</a:t>
            </a:r>
            <a:r>
              <a:rPr lang="zh-TW" altLang="en-US" dirty="0"/>
              <a:t>年</a:t>
            </a:r>
            <a:r>
              <a:rPr lang="en-US" altLang="zh-TW" dirty="0"/>
              <a:t>12</a:t>
            </a:r>
            <a:r>
              <a:rPr lang="zh-TW" altLang="en-US" dirty="0"/>
              <a:t>月</a:t>
            </a:r>
            <a:r>
              <a:rPr lang="en-US" altLang="zh-TW" dirty="0"/>
              <a:t>31</a:t>
            </a:r>
            <a:r>
              <a:rPr lang="zh-TW" altLang="en-US" dirty="0"/>
              <a:t>日合併簡明資產負債表</a:t>
            </a:r>
            <a:endParaRPr lang="en-US" altLang="zh-TW" dirty="0"/>
          </a:p>
        </p:txBody>
      </p:sp>
      <p:pic>
        <p:nvPicPr>
          <p:cNvPr id="3" name="圖片 2">
            <a:extLst>
              <a:ext uri="{FF2B5EF4-FFF2-40B4-BE49-F238E27FC236}">
                <a16:creationId xmlns:a16="http://schemas.microsoft.com/office/drawing/2014/main" id="{883532EE-413D-B0C9-C93E-5341F907C885}"/>
              </a:ext>
            </a:extLst>
          </p:cNvPr>
          <p:cNvPicPr>
            <a:picLocks noChangeAspect="1"/>
          </p:cNvPicPr>
          <p:nvPr/>
        </p:nvPicPr>
        <p:blipFill>
          <a:blip r:embed="rId2"/>
          <a:stretch>
            <a:fillRect/>
          </a:stretch>
        </p:blipFill>
        <p:spPr>
          <a:xfrm>
            <a:off x="377687" y="1063488"/>
            <a:ext cx="11618843" cy="5227982"/>
          </a:xfrm>
          <a:prstGeom prst="rect">
            <a:avLst/>
          </a:prstGeom>
        </p:spPr>
      </p:pic>
    </p:spTree>
    <p:extLst>
      <p:ext uri="{BB962C8B-B14F-4D97-AF65-F5344CB8AC3E}">
        <p14:creationId xmlns:p14="http://schemas.microsoft.com/office/powerpoint/2010/main" val="107360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8</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8" y="25555"/>
            <a:ext cx="10496550" cy="646331"/>
          </a:xfrm>
          <a:prstGeom prst="rect">
            <a:avLst/>
          </a:prstGeom>
          <a:noFill/>
        </p:spPr>
        <p:txBody>
          <a:bodyPr wrap="square">
            <a:spAutoFit/>
          </a:bodyPr>
          <a:lstStyle/>
          <a:p>
            <a:pPr algn="ctr"/>
            <a:r>
              <a:rPr lang="zh-TW" altLang="en-US" sz="3600" spc="-50" dirty="0">
                <a:solidFill>
                  <a:srgbClr val="003F7C"/>
                </a:solidFill>
                <a:latin typeface="標楷體" panose="03000509000000000000" pitchFamily="65" charset="-120"/>
                <a:ea typeface="標楷體" panose="03000509000000000000" pitchFamily="65" charset="-120"/>
                <a:cs typeface="+mj-cs"/>
              </a:rPr>
              <a:t>資本支出</a:t>
            </a:r>
            <a:endParaRPr lang="en-US" altLang="zh-TW" sz="3600" spc="-50" dirty="0">
              <a:solidFill>
                <a:srgbClr val="003F7C"/>
              </a:solidFill>
              <a:latin typeface="標楷體" panose="03000509000000000000" pitchFamily="65" charset="-120"/>
              <a:ea typeface="標楷體" panose="03000509000000000000" pitchFamily="65" charset="-120"/>
              <a:cs typeface="+mj-cs"/>
            </a:endParaRPr>
          </a:p>
        </p:txBody>
      </p:sp>
      <p:sp>
        <p:nvSpPr>
          <p:cNvPr id="5" name="Text Box 108">
            <a:extLst>
              <a:ext uri="{FF2B5EF4-FFF2-40B4-BE49-F238E27FC236}">
                <a16:creationId xmlns:a16="http://schemas.microsoft.com/office/drawing/2014/main" id="{99AB13B1-4567-68AE-E228-DD4478E1CD3C}"/>
              </a:ext>
            </a:extLst>
          </p:cNvPr>
          <p:cNvSpPr txBox="1">
            <a:spLocks noChangeArrowheads="1"/>
          </p:cNvSpPr>
          <p:nvPr/>
        </p:nvSpPr>
        <p:spPr bwMode="auto">
          <a:xfrm>
            <a:off x="596766" y="764579"/>
            <a:ext cx="132728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a:t>
            </a:r>
            <a:r>
              <a:rPr lang="zh-TW" altLang="en-US" sz="1400" b="1" dirty="0">
                <a:solidFill>
                  <a:prstClr val="black"/>
                </a:solidFill>
                <a:latin typeface="Century Gothic" pitchFamily="34" charset="0"/>
                <a:ea typeface="新細明體" pitchFamily="18" charset="-120"/>
              </a:rPr>
              <a:t>新台幣千元</a:t>
            </a:r>
            <a:endPar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endParaRPr>
          </a:p>
        </p:txBody>
      </p:sp>
      <p:pic>
        <p:nvPicPr>
          <p:cNvPr id="3" name="圖片 2">
            <a:extLst>
              <a:ext uri="{FF2B5EF4-FFF2-40B4-BE49-F238E27FC236}">
                <a16:creationId xmlns:a16="http://schemas.microsoft.com/office/drawing/2014/main" id="{80C90DF5-A60D-19EA-8B9E-95849D9A015F}"/>
              </a:ext>
            </a:extLst>
          </p:cNvPr>
          <p:cNvPicPr>
            <a:picLocks noChangeAspect="1"/>
          </p:cNvPicPr>
          <p:nvPr/>
        </p:nvPicPr>
        <p:blipFill>
          <a:blip r:embed="rId2"/>
          <a:stretch>
            <a:fillRect/>
          </a:stretch>
        </p:blipFill>
        <p:spPr>
          <a:xfrm>
            <a:off x="205809" y="781889"/>
            <a:ext cx="12069017" cy="5885213"/>
          </a:xfrm>
          <a:prstGeom prst="rect">
            <a:avLst/>
          </a:prstGeom>
        </p:spPr>
      </p:pic>
    </p:spTree>
    <p:extLst>
      <p:ext uri="{BB962C8B-B14F-4D97-AF65-F5344CB8AC3E}">
        <p14:creationId xmlns:p14="http://schemas.microsoft.com/office/powerpoint/2010/main" val="900485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銷售分析</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2133931734"/>
      </p:ext>
    </p:extLst>
  </p:cSld>
  <p:clrMapOvr>
    <a:masterClrMapping/>
  </p:clrMapOvr>
</p:sld>
</file>

<file path=ppt/theme/theme1.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2.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3.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27016</TotalTime>
  <Words>644</Words>
  <Application>Microsoft Office PowerPoint</Application>
  <PresentationFormat>寬螢幕</PresentationFormat>
  <Paragraphs>121</Paragraphs>
  <Slides>19</Slides>
  <Notes>7</Notes>
  <HiddenSlides>0</HiddenSlides>
  <MMClips>0</MMClips>
  <ScaleCrop>false</ScaleCrop>
  <HeadingPairs>
    <vt:vector size="6" baseType="variant">
      <vt:variant>
        <vt:lpstr>使用字型</vt:lpstr>
      </vt:variant>
      <vt:variant>
        <vt:i4>11</vt:i4>
      </vt:variant>
      <vt:variant>
        <vt:lpstr>佈景主題</vt:lpstr>
      </vt:variant>
      <vt:variant>
        <vt:i4>4</vt:i4>
      </vt:variant>
      <vt:variant>
        <vt:lpstr>投影片標題</vt:lpstr>
      </vt:variant>
      <vt:variant>
        <vt:i4>19</vt:i4>
      </vt:variant>
    </vt:vector>
  </HeadingPairs>
  <TitlesOfParts>
    <vt:vector size="34" baseType="lpstr">
      <vt:lpstr>微軟正黑體</vt:lpstr>
      <vt:lpstr>新細明體</vt:lpstr>
      <vt:lpstr>標楷體</vt:lpstr>
      <vt:lpstr>Arial</vt:lpstr>
      <vt:lpstr>Bookman Old Style</vt:lpstr>
      <vt:lpstr>calibri</vt:lpstr>
      <vt:lpstr>calibri</vt:lpstr>
      <vt:lpstr>Calibri Light</vt:lpstr>
      <vt:lpstr>Century Gothic</vt:lpstr>
      <vt:lpstr>Times New Roman</vt:lpstr>
      <vt:lpstr>Wingdings</vt:lpstr>
      <vt:lpstr>回顧</vt:lpstr>
      <vt:lpstr>1_回顧</vt:lpstr>
      <vt:lpstr>1_Office 佈景主題</vt:lpstr>
      <vt:lpstr>4_Office 佈景主題</vt:lpstr>
      <vt:lpstr>PowerPoint 簡報</vt:lpstr>
      <vt:lpstr>PowerPoint 簡報</vt:lpstr>
      <vt:lpstr>PowerPoint 簡報</vt:lpstr>
      <vt:lpstr> </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1731</cp:revision>
  <dcterms:created xsi:type="dcterms:W3CDTF">2007-10-17T06:14:12Z</dcterms:created>
  <dcterms:modified xsi:type="dcterms:W3CDTF">2025-02-27T02:42:41Z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